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1" r:id="rId3"/>
    <p:sldId id="326" r:id="rId4"/>
    <p:sldId id="321" r:id="rId5"/>
    <p:sldId id="323" r:id="rId6"/>
    <p:sldId id="325" r:id="rId7"/>
    <p:sldId id="319" r:id="rId8"/>
    <p:sldId id="320" r:id="rId9"/>
    <p:sldId id="286" r:id="rId10"/>
    <p:sldId id="287" r:id="rId11"/>
    <p:sldId id="327" r:id="rId12"/>
    <p:sldId id="329" r:id="rId13"/>
    <p:sldId id="328" r:id="rId14"/>
    <p:sldId id="288" r:id="rId15"/>
    <p:sldId id="305" r:id="rId16"/>
    <p:sldId id="290" r:id="rId17"/>
    <p:sldId id="289" r:id="rId18"/>
    <p:sldId id="292" r:id="rId19"/>
    <p:sldId id="295" r:id="rId20"/>
    <p:sldId id="294" r:id="rId21"/>
    <p:sldId id="293" r:id="rId22"/>
    <p:sldId id="313" r:id="rId23"/>
    <p:sldId id="262" r:id="rId24"/>
    <p:sldId id="332" r:id="rId25"/>
    <p:sldId id="298" r:id="rId26"/>
    <p:sldId id="296" r:id="rId27"/>
    <p:sldId id="331" r:id="rId28"/>
    <p:sldId id="301" r:id="rId29"/>
    <p:sldId id="316" r:id="rId3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Прямоугольник 11"/>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ик 13"/>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Прямоугольник 18"/>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Прямая соединительная линия 10"/>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Прямая соединительная линия 19"/>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Прямая соединительная линия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4"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5" name="Прямая соединительная линия 21"/>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6"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Овал 22"/>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Овал 23"/>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Овал 25"/>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Овал 24"/>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Заголовок 7"/>
          <p:cNvSpPr>
            <a:spLocks noGrp="1"/>
          </p:cNvSpPr>
          <p:nvPr>
            <p:ph type="ctrTitle"/>
          </p:nvPr>
        </p:nvSpPr>
        <p:spPr>
          <a:xfrm>
            <a:off x="2286000" y="3124200"/>
            <a:ext cx="6172200" cy="1894362"/>
          </a:xfrm>
        </p:spPr>
        <p:txBody>
          <a:bodyPr/>
          <a:lstStyle>
            <a:lvl1pPr>
              <a:defRPr b="1"/>
            </a:lvl1pPr>
          </a:lstStyle>
          <a:p>
            <a:r>
              <a:rPr lang="ru-RU" smtClean="0"/>
              <a:t>Образец заголовка</a:t>
            </a:r>
            <a:endParaRPr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22" name="Дата 27"/>
          <p:cNvSpPr>
            <a:spLocks noGrp="1"/>
          </p:cNvSpPr>
          <p:nvPr>
            <p:ph type="dt" sz="half" idx="10"/>
          </p:nvPr>
        </p:nvSpPr>
        <p:spPr bwMode="auto">
          <a:xfrm rot="5400000">
            <a:off x="7764463" y="1174750"/>
            <a:ext cx="2286000" cy="381000"/>
          </a:xfrm>
        </p:spPr>
        <p:txBody>
          <a:bodyPr/>
          <a:lstStyle>
            <a:lvl1pPr>
              <a:defRPr/>
            </a:lvl1pPr>
          </a:lstStyle>
          <a:p>
            <a:pPr>
              <a:defRPr/>
            </a:pPr>
            <a:fld id="{7BAD05EF-BC44-4C64-93B9-248892B91164}" type="datetimeFigureOut">
              <a:rPr lang="ru-RU"/>
              <a:pPr>
                <a:defRPr/>
              </a:pPr>
              <a:t>26.03.2019</a:t>
            </a:fld>
            <a:endParaRPr lang="ru-RU"/>
          </a:p>
        </p:txBody>
      </p:sp>
      <p:sp>
        <p:nvSpPr>
          <p:cNvPr id="23" name="Нижний колонтитул 16"/>
          <p:cNvSpPr>
            <a:spLocks noGrp="1"/>
          </p:cNvSpPr>
          <p:nvPr>
            <p:ph type="ftr" sz="quarter" idx="11"/>
          </p:nvPr>
        </p:nvSpPr>
        <p:spPr bwMode="auto">
          <a:xfrm rot="5400000">
            <a:off x="7077076" y="4181475"/>
            <a:ext cx="3657600" cy="384175"/>
          </a:xfrm>
        </p:spPr>
        <p:txBody>
          <a:bodyPr/>
          <a:lstStyle>
            <a:lvl1pPr>
              <a:defRPr/>
            </a:lvl1pPr>
          </a:lstStyle>
          <a:p>
            <a:pPr>
              <a:defRPr/>
            </a:pPr>
            <a:endParaRPr lang="ru-RU"/>
          </a:p>
        </p:txBody>
      </p:sp>
      <p:sp>
        <p:nvSpPr>
          <p:cNvPr id="24" name="Номер слайда 28"/>
          <p:cNvSpPr>
            <a:spLocks noGrp="1"/>
          </p:cNvSpPr>
          <p:nvPr>
            <p:ph type="sldNum" sz="quarter" idx="12"/>
          </p:nvPr>
        </p:nvSpPr>
        <p:spPr bwMode="auto">
          <a:xfrm>
            <a:off x="1325563" y="4929188"/>
            <a:ext cx="609600" cy="517525"/>
          </a:xfrm>
        </p:spPr>
        <p:txBody>
          <a:bodyPr/>
          <a:lstStyle>
            <a:lvl1pPr>
              <a:defRPr/>
            </a:lvl1pPr>
          </a:lstStyle>
          <a:p>
            <a:pPr>
              <a:defRPr/>
            </a:pPr>
            <a:fld id="{468313FA-C7F3-41F0-A781-13ACE3341DAA}"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C3ECFF16-ACFB-4580-B7A3-10785098996F}" type="datetimeFigureOut">
              <a:rPr lang="ru-RU"/>
              <a:pPr>
                <a:defRPr/>
              </a:pPr>
              <a:t>26.03.2019</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E56977E7-E930-4CC8-9EF1-EFE96BAE8BBE}"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DCA9829B-B309-4223-8C6F-37D568A657F3}" type="datetimeFigureOut">
              <a:rPr lang="ru-RU"/>
              <a:pPr>
                <a:defRPr/>
              </a:pPr>
              <a:t>26.03.2019</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EFD875C0-F30F-43D8-86E4-104C11165F75}"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8" name="Объект 7"/>
          <p:cNvSpPr>
            <a:spLocks noGrp="1"/>
          </p:cNvSpPr>
          <p:nvPr>
            <p:ph sz="quarter" idx="1"/>
          </p:nvPr>
        </p:nvSpPr>
        <p:spPr>
          <a:xfrm>
            <a:off x="457200" y="1600200"/>
            <a:ext cx="7467600" cy="487375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6"/>
          <p:cNvSpPr>
            <a:spLocks noGrp="1"/>
          </p:cNvSpPr>
          <p:nvPr>
            <p:ph type="dt" sz="half" idx="10"/>
          </p:nvPr>
        </p:nvSpPr>
        <p:spPr/>
        <p:txBody>
          <a:bodyPr rtlCol="0"/>
          <a:lstStyle>
            <a:lvl1pPr>
              <a:defRPr/>
            </a:lvl1pPr>
          </a:lstStyle>
          <a:p>
            <a:pPr>
              <a:defRPr/>
            </a:pPr>
            <a:fld id="{E20D2836-A4EF-40D6-8F69-5DF6CB8CB825}" type="datetimeFigureOut">
              <a:rPr lang="ru-RU"/>
              <a:pPr>
                <a:defRPr/>
              </a:pPr>
              <a:t>26.03.2019</a:t>
            </a:fld>
            <a:endParaRPr lang="ru-RU"/>
          </a:p>
        </p:txBody>
      </p:sp>
      <p:sp>
        <p:nvSpPr>
          <p:cNvPr id="5" name="Номер слайда 8"/>
          <p:cNvSpPr>
            <a:spLocks noGrp="1"/>
          </p:cNvSpPr>
          <p:nvPr>
            <p:ph type="sldNum" sz="quarter" idx="11"/>
          </p:nvPr>
        </p:nvSpPr>
        <p:spPr/>
        <p:txBody>
          <a:bodyPr rtlCol="0"/>
          <a:lstStyle>
            <a:lvl1pPr>
              <a:defRPr/>
            </a:lvl1pPr>
          </a:lstStyle>
          <a:p>
            <a:pPr>
              <a:defRPr/>
            </a:pPr>
            <a:fld id="{783F30A8-415E-4148-842D-5074A9F5E687}" type="slidenum">
              <a:rPr lang="ru-RU"/>
              <a:pPr>
                <a:defRPr/>
              </a:pPr>
              <a:t>‹#›</a:t>
            </a:fld>
            <a:endParaRPr lang="ru-RU"/>
          </a:p>
        </p:txBody>
      </p:sp>
      <p:sp>
        <p:nvSpPr>
          <p:cNvPr id="6" name="Нижний колонтитул 9"/>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4"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Прямоугольник 9"/>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ик 10"/>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Прямоугольник 11"/>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Прямая соединительная линия 12"/>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Прямая соединительная линия 14"/>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Прямая соединительная линия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Овал 19"/>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Овал 20"/>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Овал 21"/>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Овал 22"/>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Прямая соединительная линия 25"/>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lang="ru-RU" smtClean="0"/>
              <a:t>Образец заголовка</a:t>
            </a:r>
            <a:endParaRPr lang="en-US"/>
          </a:p>
        </p:txBody>
      </p:sp>
      <p:sp>
        <p:nvSpPr>
          <p:cNvPr id="3" name="Текст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20" name="Дата 3"/>
          <p:cNvSpPr>
            <a:spLocks noGrp="1"/>
          </p:cNvSpPr>
          <p:nvPr>
            <p:ph type="dt" sz="half" idx="10"/>
          </p:nvPr>
        </p:nvSpPr>
        <p:spPr bwMode="auto">
          <a:xfrm rot="5400000">
            <a:off x="7762875" y="1169988"/>
            <a:ext cx="2286000" cy="381000"/>
          </a:xfrm>
        </p:spPr>
        <p:txBody>
          <a:bodyPr/>
          <a:lstStyle>
            <a:lvl1pPr>
              <a:defRPr/>
            </a:lvl1pPr>
          </a:lstStyle>
          <a:p>
            <a:pPr>
              <a:defRPr/>
            </a:pPr>
            <a:fld id="{E1949548-380D-411A-99BC-021CB594479E}" type="datetimeFigureOut">
              <a:rPr lang="ru-RU"/>
              <a:pPr>
                <a:defRPr/>
              </a:pPr>
              <a:t>26.03.2019</a:t>
            </a:fld>
            <a:endParaRPr lang="ru-RU"/>
          </a:p>
        </p:txBody>
      </p:sp>
      <p:sp>
        <p:nvSpPr>
          <p:cNvPr id="21" name="Нижний колонтитул 4"/>
          <p:cNvSpPr>
            <a:spLocks noGrp="1"/>
          </p:cNvSpPr>
          <p:nvPr>
            <p:ph type="ftr" sz="quarter" idx="11"/>
          </p:nvPr>
        </p:nvSpPr>
        <p:spPr bwMode="auto">
          <a:xfrm rot="5400000">
            <a:off x="7077076" y="4178300"/>
            <a:ext cx="3657600" cy="384175"/>
          </a:xfrm>
        </p:spPr>
        <p:txBody>
          <a:bodyPr/>
          <a:lstStyle>
            <a:lvl1pPr>
              <a:defRPr/>
            </a:lvl1pPr>
          </a:lstStyle>
          <a:p>
            <a:pPr>
              <a:defRPr/>
            </a:pPr>
            <a:endParaRPr lang="ru-RU"/>
          </a:p>
        </p:txBody>
      </p:sp>
      <p:sp>
        <p:nvSpPr>
          <p:cNvPr id="22" name="Номер слайда 5"/>
          <p:cNvSpPr>
            <a:spLocks noGrp="1"/>
          </p:cNvSpPr>
          <p:nvPr>
            <p:ph type="sldNum" sz="quarter" idx="12"/>
          </p:nvPr>
        </p:nvSpPr>
        <p:spPr bwMode="auto">
          <a:xfrm>
            <a:off x="1339850" y="4929188"/>
            <a:ext cx="609600" cy="517525"/>
          </a:xfrm>
        </p:spPr>
        <p:txBody>
          <a:bodyPr/>
          <a:lstStyle>
            <a:lvl1pPr>
              <a:defRPr/>
            </a:lvl1pPr>
          </a:lstStyle>
          <a:p>
            <a:pPr>
              <a:defRPr/>
            </a:pPr>
            <a:fld id="{309111BC-8F72-48F8-95B0-3DA53DFF9CA3}"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9" name="Объект 8"/>
          <p:cNvSpPr>
            <a:spLocks noGrp="1"/>
          </p:cNvSpPr>
          <p:nvPr>
            <p:ph sz="quarter" idx="1"/>
          </p:nvPr>
        </p:nvSpPr>
        <p:spPr>
          <a:xfrm>
            <a:off x="457200" y="1600200"/>
            <a:ext cx="3657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Объект 10"/>
          <p:cNvSpPr>
            <a:spLocks noGrp="1"/>
          </p:cNvSpPr>
          <p:nvPr>
            <p:ph sz="quarter" idx="2"/>
          </p:nvPr>
        </p:nvSpPr>
        <p:spPr>
          <a:xfrm>
            <a:off x="4270248" y="1600200"/>
            <a:ext cx="3657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D655C394-5A1A-48DF-B8AE-D367E87DD905}" type="datetimeFigureOut">
              <a:rPr lang="ru-RU"/>
              <a:pPr>
                <a:defRPr/>
              </a:pPr>
              <a:t>26.03.2019</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F23441C0-9467-47DF-8764-92A0F38BF122}"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lstStyle>
            <a:lvl1pPr>
              <a:defRPr/>
            </a:lvl1pPr>
          </a:lstStyle>
          <a:p>
            <a:r>
              <a:rPr lang="ru-RU" smtClean="0"/>
              <a:t>Образец заголовка</a:t>
            </a:r>
            <a:endParaRPr lang="en-US"/>
          </a:p>
        </p:txBody>
      </p:sp>
      <p:sp>
        <p:nvSpPr>
          <p:cNvPr id="11" name="Объект 10"/>
          <p:cNvSpPr>
            <a:spLocks noGrp="1"/>
          </p:cNvSpPr>
          <p:nvPr>
            <p:ph sz="quarter" idx="2"/>
          </p:nvPr>
        </p:nvSpPr>
        <p:spPr>
          <a:xfrm>
            <a:off x="457200" y="2362200"/>
            <a:ext cx="3657600" cy="3886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Объект 12"/>
          <p:cNvSpPr>
            <a:spLocks noGrp="1"/>
          </p:cNvSpPr>
          <p:nvPr>
            <p:ph sz="quarter" idx="4"/>
          </p:nvPr>
        </p:nvSpPr>
        <p:spPr>
          <a:xfrm>
            <a:off x="4371975" y="2362200"/>
            <a:ext cx="3657600" cy="3886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ru-RU" smtClean="0"/>
              <a:t>Образец текста</a:t>
            </a:r>
          </a:p>
        </p:txBody>
      </p:sp>
      <p:sp>
        <p:nvSpPr>
          <p:cNvPr id="7" name="Дата 13"/>
          <p:cNvSpPr>
            <a:spLocks noGrp="1"/>
          </p:cNvSpPr>
          <p:nvPr>
            <p:ph type="dt" sz="half" idx="10"/>
          </p:nvPr>
        </p:nvSpPr>
        <p:spPr/>
        <p:txBody>
          <a:bodyPr/>
          <a:lstStyle>
            <a:lvl1pPr>
              <a:defRPr/>
            </a:lvl1pPr>
          </a:lstStyle>
          <a:p>
            <a:pPr>
              <a:defRPr/>
            </a:pPr>
            <a:fld id="{49AA577A-11B5-41C1-9FB6-EB2562E2FC9D}" type="datetimeFigureOut">
              <a:rPr lang="ru-RU"/>
              <a:pPr>
                <a:defRPr/>
              </a:pPr>
              <a:t>26.03.2019</a:t>
            </a:fld>
            <a:endParaRPr lang="ru-RU"/>
          </a:p>
        </p:txBody>
      </p:sp>
      <p:sp>
        <p:nvSpPr>
          <p:cNvPr id="8" name="Нижний колонтитул 2"/>
          <p:cNvSpPr>
            <a:spLocks noGrp="1"/>
          </p:cNvSpPr>
          <p:nvPr>
            <p:ph type="ftr" sz="quarter" idx="11"/>
          </p:nvPr>
        </p:nvSpPr>
        <p:spPr/>
        <p:txBody>
          <a:bodyPr/>
          <a:lstStyle>
            <a:lvl1pPr>
              <a:defRPr/>
            </a:lvl1pPr>
          </a:lstStyle>
          <a:p>
            <a:pPr>
              <a:defRPr/>
            </a:pPr>
            <a:endParaRPr lang="ru-RU"/>
          </a:p>
        </p:txBody>
      </p:sp>
      <p:sp>
        <p:nvSpPr>
          <p:cNvPr id="9" name="Номер слайда 22"/>
          <p:cNvSpPr>
            <a:spLocks noGrp="1"/>
          </p:cNvSpPr>
          <p:nvPr>
            <p:ph type="sldNum" sz="quarter" idx="12"/>
          </p:nvPr>
        </p:nvSpPr>
        <p:spPr/>
        <p:txBody>
          <a:bodyPr/>
          <a:lstStyle>
            <a:lvl1pPr>
              <a:defRPr/>
            </a:lvl1pPr>
          </a:lstStyle>
          <a:p>
            <a:pPr>
              <a:defRPr/>
            </a:pPr>
            <a:fld id="{CE745BD3-A9F0-4623-AA3D-AB88CD7283A1}"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5"/>
          <p:cNvSpPr>
            <a:spLocks noGrp="1"/>
          </p:cNvSpPr>
          <p:nvPr>
            <p:ph type="dt" sz="half" idx="10"/>
          </p:nvPr>
        </p:nvSpPr>
        <p:spPr/>
        <p:txBody>
          <a:bodyPr rtlCol="0"/>
          <a:lstStyle>
            <a:lvl1pPr>
              <a:defRPr/>
            </a:lvl1pPr>
          </a:lstStyle>
          <a:p>
            <a:pPr>
              <a:defRPr/>
            </a:pPr>
            <a:fld id="{CBDC5E53-5F7E-44EF-A4AA-F5FB519D68F5}" type="datetimeFigureOut">
              <a:rPr lang="ru-RU"/>
              <a:pPr>
                <a:defRPr/>
              </a:pPr>
              <a:t>26.03.2019</a:t>
            </a:fld>
            <a:endParaRPr lang="ru-RU"/>
          </a:p>
        </p:txBody>
      </p:sp>
      <p:sp>
        <p:nvSpPr>
          <p:cNvPr id="4" name="Номер слайда 6"/>
          <p:cNvSpPr>
            <a:spLocks noGrp="1"/>
          </p:cNvSpPr>
          <p:nvPr>
            <p:ph type="sldNum" sz="quarter" idx="11"/>
          </p:nvPr>
        </p:nvSpPr>
        <p:spPr/>
        <p:txBody>
          <a:bodyPr rtlCol="0"/>
          <a:lstStyle>
            <a:lvl1pPr>
              <a:defRPr/>
            </a:lvl1pPr>
          </a:lstStyle>
          <a:p>
            <a:pPr>
              <a:defRPr/>
            </a:pPr>
            <a:fld id="{247164BB-2280-433E-A0C4-62F353336EB4}" type="slidenum">
              <a:rPr lang="ru-RU"/>
              <a:pPr>
                <a:defRPr/>
              </a:pPr>
              <a:t>‹#›</a:t>
            </a:fld>
            <a:endParaRPr lang="ru-RU"/>
          </a:p>
        </p:txBody>
      </p:sp>
      <p:sp>
        <p:nvSpPr>
          <p:cNvPr id="5" name="Нижний колонтитул 7"/>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1423CEE3-75D2-4A28-B7AE-B9F33046A892}" type="datetimeFigureOut">
              <a:rPr lang="ru-RU"/>
              <a:pPr>
                <a:defRPr/>
              </a:pPr>
              <a:t>26.03.2019</a:t>
            </a:fld>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22"/>
          <p:cNvSpPr>
            <a:spLocks noGrp="1"/>
          </p:cNvSpPr>
          <p:nvPr>
            <p:ph type="sldNum" sz="quarter" idx="12"/>
          </p:nvPr>
        </p:nvSpPr>
        <p:spPr/>
        <p:txBody>
          <a:bodyPr/>
          <a:lstStyle>
            <a:lvl1pPr>
              <a:defRPr/>
            </a:lvl1pPr>
          </a:lstStyle>
          <a:p>
            <a:pPr>
              <a:defRPr/>
            </a:pPr>
            <a:fld id="{A39B6462-C9A8-4150-AD17-330A682A8E41}"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6"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7" name="Прямая соединительная линия 8"/>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Овал 13"/>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Заголовок 1"/>
          <p:cNvSpPr>
            <a:spLocks noGrp="1"/>
          </p:cNvSpPr>
          <p:nvPr>
            <p:ph type="title"/>
          </p:nvPr>
        </p:nvSpPr>
        <p:spPr>
          <a:xfrm rot="5400000">
            <a:off x="3371850" y="3200400"/>
            <a:ext cx="6309360" cy="457200"/>
          </a:xfrm>
        </p:spPr>
        <p:txBody>
          <a:bodyPr/>
          <a:lstStyle>
            <a:lvl1pPr algn="l">
              <a:buNone/>
              <a:defRPr sz="2000" b="1" cap="small" baseline="0"/>
            </a:lvl1pPr>
          </a:lstStyle>
          <a:p>
            <a:r>
              <a:rPr lang="ru-RU" smtClean="0"/>
              <a:t>Образец заголовка</a:t>
            </a:r>
            <a:endParaRPr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8" name="Объект 17"/>
          <p:cNvSpPr>
            <a:spLocks noGrp="1"/>
          </p:cNvSpPr>
          <p:nvPr>
            <p:ph sz="quarter" idx="1"/>
          </p:nvPr>
        </p:nvSpPr>
        <p:spPr>
          <a:xfrm>
            <a:off x="304800" y="274320"/>
            <a:ext cx="5638800" cy="632764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2" name="Дата 20"/>
          <p:cNvSpPr>
            <a:spLocks noGrp="1"/>
          </p:cNvSpPr>
          <p:nvPr>
            <p:ph type="dt" sz="half" idx="10"/>
          </p:nvPr>
        </p:nvSpPr>
        <p:spPr/>
        <p:txBody>
          <a:bodyPr rtlCol="0"/>
          <a:lstStyle>
            <a:lvl1pPr>
              <a:defRPr/>
            </a:lvl1pPr>
          </a:lstStyle>
          <a:p>
            <a:pPr>
              <a:defRPr/>
            </a:pPr>
            <a:fld id="{230F8DA3-DAF3-4579-AEFD-EC475E7FF452}" type="datetimeFigureOut">
              <a:rPr lang="ru-RU"/>
              <a:pPr>
                <a:defRPr/>
              </a:pPr>
              <a:t>26.03.2019</a:t>
            </a:fld>
            <a:endParaRPr lang="ru-RU"/>
          </a:p>
        </p:txBody>
      </p:sp>
      <p:sp>
        <p:nvSpPr>
          <p:cNvPr id="13" name="Номер слайда 21"/>
          <p:cNvSpPr>
            <a:spLocks noGrp="1"/>
          </p:cNvSpPr>
          <p:nvPr>
            <p:ph type="sldNum" sz="quarter" idx="11"/>
          </p:nvPr>
        </p:nvSpPr>
        <p:spPr/>
        <p:txBody>
          <a:bodyPr rtlCol="0"/>
          <a:lstStyle>
            <a:lvl1pPr>
              <a:defRPr/>
            </a:lvl1pPr>
          </a:lstStyle>
          <a:p>
            <a:pPr>
              <a:defRPr/>
            </a:pPr>
            <a:fld id="{5FA37874-31D8-45F0-B8CA-4F054171E9A5}" type="slidenum">
              <a:rPr lang="ru-RU"/>
              <a:pPr>
                <a:defRPr/>
              </a:pPr>
              <a:t>‹#›</a:t>
            </a:fld>
            <a:endParaRPr lang="ru-RU"/>
          </a:p>
        </p:txBody>
      </p:sp>
      <p:sp>
        <p:nvSpPr>
          <p:cNvPr id="14" name="Нижний колонтитул 22"/>
          <p:cNvSpPr>
            <a:spLocks noGrp="1"/>
          </p:cNvSpPr>
          <p:nvPr>
            <p:ph type="ftr" sz="quarter" idx="12"/>
          </p:nvPr>
        </p:nvSpPr>
        <p:spPr/>
        <p:txBody>
          <a:bodyPr rtlCol="0"/>
          <a:lstStyle>
            <a:lvl1pPr>
              <a:defRPr/>
            </a:lvl1pPr>
          </a:lstStyle>
          <a:p>
            <a:pPr>
              <a:defRPr/>
            </a:pPr>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6" name="Овал 12"/>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1" name="Прямая соединительная линия 19"/>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 name="Заголовок 1"/>
          <p:cNvSpPr>
            <a:spLocks noGrp="1"/>
          </p:cNvSpPr>
          <p:nvPr>
            <p:ph type="title"/>
          </p:nvPr>
        </p:nvSpPr>
        <p:spPr>
          <a:xfrm rot="5400000">
            <a:off x="3350133" y="3200400"/>
            <a:ext cx="6309360" cy="457200"/>
          </a:xfrm>
        </p:spPr>
        <p:txBody>
          <a:bodyPr/>
          <a:lstStyle>
            <a:lvl1pPr algn="l">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ru-RU" smtClean="0"/>
              <a:t>Образец текста</a:t>
            </a:r>
          </a:p>
        </p:txBody>
      </p:sp>
      <p:sp>
        <p:nvSpPr>
          <p:cNvPr id="12" name="Дата 16"/>
          <p:cNvSpPr>
            <a:spLocks noGrp="1"/>
          </p:cNvSpPr>
          <p:nvPr>
            <p:ph type="dt" sz="half" idx="10"/>
          </p:nvPr>
        </p:nvSpPr>
        <p:spPr/>
        <p:txBody>
          <a:bodyPr rtlCol="0"/>
          <a:lstStyle>
            <a:lvl1pPr>
              <a:defRPr/>
            </a:lvl1pPr>
          </a:lstStyle>
          <a:p>
            <a:pPr>
              <a:defRPr/>
            </a:pPr>
            <a:fld id="{13B283FD-512D-43AA-9596-F9D08404E10D}" type="datetimeFigureOut">
              <a:rPr lang="ru-RU"/>
              <a:pPr>
                <a:defRPr/>
              </a:pPr>
              <a:t>26.03.2019</a:t>
            </a:fld>
            <a:endParaRPr lang="ru-RU"/>
          </a:p>
        </p:txBody>
      </p:sp>
      <p:sp>
        <p:nvSpPr>
          <p:cNvPr id="13" name="Номер слайда 17"/>
          <p:cNvSpPr>
            <a:spLocks noGrp="1"/>
          </p:cNvSpPr>
          <p:nvPr>
            <p:ph type="sldNum" sz="quarter" idx="11"/>
          </p:nvPr>
        </p:nvSpPr>
        <p:spPr/>
        <p:txBody>
          <a:bodyPr rtlCol="0"/>
          <a:lstStyle>
            <a:lvl1pPr>
              <a:defRPr/>
            </a:lvl1pPr>
          </a:lstStyle>
          <a:p>
            <a:pPr>
              <a:defRPr/>
            </a:pPr>
            <a:fld id="{95B6360A-2E93-4C1F-AEA2-E7AEF221A999}" type="slidenum">
              <a:rPr lang="ru-RU"/>
              <a:pPr>
                <a:defRPr/>
              </a:pPr>
              <a:t>‹#›</a:t>
            </a:fld>
            <a:endParaRPr lang="ru-RU"/>
          </a:p>
        </p:txBody>
      </p:sp>
      <p:sp>
        <p:nvSpPr>
          <p:cNvPr id="14" name="Нижний колонтитул 20"/>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lang="ru-RU" smtClean="0"/>
              <a:t>Образец заголовка</a:t>
            </a:r>
            <a:endParaRPr lang="en-US"/>
          </a:p>
        </p:txBody>
      </p:sp>
      <p:sp>
        <p:nvSpPr>
          <p:cNvPr id="1028" name="Текст 12"/>
          <p:cNvSpPr>
            <a:spLocks noGrp="1"/>
          </p:cNvSpPr>
          <p:nvPr>
            <p:ph type="body" idx="1"/>
          </p:nvPr>
        </p:nvSpPr>
        <p:spPr bwMode="auto">
          <a:xfrm>
            <a:off x="457200" y="1600200"/>
            <a:ext cx="7467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rot="5400000">
            <a:off x="7589045" y="1081881"/>
            <a:ext cx="2011362"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defRPr>
            </a:lvl1pPr>
          </a:lstStyle>
          <a:p>
            <a:pPr>
              <a:defRPr/>
            </a:pPr>
            <a:fld id="{DD909B55-A714-4C45-AE9D-94F292EFC0A1}" type="datetimeFigureOut">
              <a:rPr lang="ru-RU"/>
              <a:pPr>
                <a:defRPr/>
              </a:pPr>
              <a:t>26.03.2019</a:t>
            </a:fld>
            <a:endParaRPr lang="ru-RU"/>
          </a:p>
        </p:txBody>
      </p:sp>
      <p:sp>
        <p:nvSpPr>
          <p:cNvPr id="3" name="Нижний колонтитул 2"/>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fontAlgn="auto" latinLnBrk="0" hangingPunct="1">
              <a:spcBef>
                <a:spcPts val="0"/>
              </a:spcBef>
              <a:spcAft>
                <a:spcPts val="0"/>
              </a:spcAft>
              <a:defRPr kumimoji="0" sz="1200">
                <a:solidFill>
                  <a:schemeClr val="tx2"/>
                </a:solidFill>
                <a:latin typeface="+mn-lt"/>
              </a:defRPr>
            </a:lvl1pPr>
          </a:lstStyle>
          <a:p>
            <a:pPr>
              <a:defRPr/>
            </a:pPr>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Овал 11"/>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Номер слайда 22"/>
          <p:cNvSpPr>
            <a:spLocks noGrp="1"/>
          </p:cNvSpPr>
          <p:nvPr>
            <p:ph type="sldNum" sz="quarter" idx="4"/>
          </p:nvPr>
        </p:nvSpPr>
        <p:spPr>
          <a:xfrm>
            <a:off x="8129588" y="5734050"/>
            <a:ext cx="609600" cy="520700"/>
          </a:xfrm>
          <a:prstGeom prst="rect">
            <a:avLst/>
          </a:prstGeom>
        </p:spPr>
        <p:txBody>
          <a:bodyPr vert="horz" anchor="ctr"/>
          <a:lstStyle>
            <a:lvl1pPr algn="ctr" eaLnBrk="1" fontAlgn="auto" latinLnBrk="0" hangingPunct="1">
              <a:spcBef>
                <a:spcPts val="0"/>
              </a:spcBef>
              <a:spcAft>
                <a:spcPts val="0"/>
              </a:spcAft>
              <a:defRPr kumimoji="0" sz="1400" b="1">
                <a:solidFill>
                  <a:srgbClr val="FFFFFF"/>
                </a:solidFill>
                <a:latin typeface="+mn-lt"/>
              </a:defRPr>
            </a:lvl1pPr>
          </a:lstStyle>
          <a:p>
            <a:pPr>
              <a:defRPr/>
            </a:pPr>
            <a:fld id="{A118B543-A5E9-4FC6-9E21-86DB3131A4B3}"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1" r:id="rId4"/>
    <p:sldLayoutId id="2147483670" r:id="rId5"/>
    <p:sldLayoutId id="2147483675" r:id="rId6"/>
    <p:sldLayoutId id="2147483669" r:id="rId7"/>
    <p:sldLayoutId id="2147483676" r:id="rId8"/>
    <p:sldLayoutId id="2147483677" r:id="rId9"/>
    <p:sldLayoutId id="2147483668" r:id="rId10"/>
    <p:sldLayoutId id="2147483667" r:id="rId11"/>
  </p:sldLayoutIdLst>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itchFamily="18" charset="0"/>
        </a:defRPr>
      </a:lvl2pPr>
      <a:lvl3pPr algn="l" rtl="0" eaLnBrk="0" fontAlgn="base" hangingPunct="0">
        <a:spcBef>
          <a:spcPct val="0"/>
        </a:spcBef>
        <a:spcAft>
          <a:spcPct val="0"/>
        </a:spcAft>
        <a:defRPr sz="3000">
          <a:solidFill>
            <a:schemeClr val="tx2"/>
          </a:solidFill>
          <a:latin typeface="Century Schoolbook" pitchFamily="18" charset="0"/>
        </a:defRPr>
      </a:lvl3pPr>
      <a:lvl4pPr algn="l" rtl="0" eaLnBrk="0" fontAlgn="base" hangingPunct="0">
        <a:spcBef>
          <a:spcPct val="0"/>
        </a:spcBef>
        <a:spcAft>
          <a:spcPct val="0"/>
        </a:spcAft>
        <a:defRPr sz="3000">
          <a:solidFill>
            <a:schemeClr val="tx2"/>
          </a:solidFill>
          <a:latin typeface="Century Schoolbook" pitchFamily="18" charset="0"/>
        </a:defRPr>
      </a:lvl4pPr>
      <a:lvl5pPr algn="l" rtl="0" eaLnBrk="0" fontAlgn="base" hangingPunct="0">
        <a:spcBef>
          <a:spcPct val="0"/>
        </a:spcBef>
        <a:spcAft>
          <a:spcPct val="0"/>
        </a:spcAft>
        <a:defRPr sz="3000">
          <a:solidFill>
            <a:schemeClr val="tx2"/>
          </a:solidFill>
          <a:latin typeface="Century Schoolbook" pitchFamily="18"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0752F"/>
        </a:buClr>
        <a:buSzPct val="60000"/>
        <a:buFont typeface="Wingdings" pitchFamily="2" charset="2"/>
        <a:buChar char=""/>
        <a:defRPr sz="2400"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EC3AE"/>
        </a:buClr>
        <a:buSzPct val="60000"/>
        <a:buFont typeface="Wingdings" pitchFamily="2" charset="2"/>
        <a:buChar char=""/>
        <a:defRPr sz="2000"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DCAE9"/>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86000" y="1773238"/>
            <a:ext cx="6172200" cy="2447925"/>
          </a:xfrm>
        </p:spPr>
        <p:txBody>
          <a:bodyPr/>
          <a:lstStyle/>
          <a:p>
            <a:pPr eaLnBrk="1" fontAlgn="auto" hangingPunct="1">
              <a:spcAft>
                <a:spcPts val="0"/>
              </a:spcAft>
              <a:defRPr/>
            </a:pPr>
            <a:r>
              <a:rPr lang="ru-RU" smtClean="0">
                <a:solidFill>
                  <a:schemeClr val="tx1"/>
                </a:solidFill>
                <a:latin typeface="Times New Roman" pitchFamily="18" charset="0"/>
                <a:cs typeface="Times New Roman" pitchFamily="18" charset="0"/>
              </a:rPr>
              <a:t>Лекция  </a:t>
            </a:r>
            <a:r>
              <a:rPr lang="ru-RU" smtClean="0">
                <a:solidFill>
                  <a:schemeClr val="tx1"/>
                </a:solidFill>
                <a:latin typeface="Times New Roman" pitchFamily="18" charset="0"/>
                <a:cs typeface="Times New Roman" pitchFamily="18" charset="0"/>
              </a:rPr>
              <a:t>7. </a:t>
            </a:r>
            <a:r>
              <a:rPr lang="ru-RU" dirty="0">
                <a:solidFill>
                  <a:schemeClr val="tx1"/>
                </a:solidFill>
                <a:latin typeface="Times New Roman" pitchFamily="18" charset="0"/>
                <a:cs typeface="Times New Roman" pitchFamily="18" charset="0"/>
              </a:rPr>
              <a:t>Экономическая оценка природных ресурсов. Эффективность природопользования </a:t>
            </a:r>
          </a:p>
        </p:txBody>
      </p:sp>
      <p:sp>
        <p:nvSpPr>
          <p:cNvPr id="13314" name="Подзаголовок 2"/>
          <p:cNvSpPr>
            <a:spLocks noGrp="1"/>
          </p:cNvSpPr>
          <p:nvPr>
            <p:ph type="subTitle" idx="1"/>
          </p:nvPr>
        </p:nvSpPr>
        <p:spPr>
          <a:xfrm>
            <a:off x="2286000" y="5003800"/>
            <a:ext cx="6172200" cy="1371600"/>
          </a:xfrm>
        </p:spPr>
        <p:txBody>
          <a:bodyPr/>
          <a:lstStyle/>
          <a:p>
            <a:pPr eaLnBrk="1" hangingPunct="1"/>
            <a:r>
              <a:rPr lang="ru-RU" sz="2800" smtClean="0">
                <a:solidFill>
                  <a:srgbClr val="C00000"/>
                </a:solidFill>
                <a:latin typeface="Times New Roman" pitchFamily="18" charset="0"/>
                <a:cs typeface="Times New Roman" pitchFamily="18" charset="0"/>
              </a:rPr>
              <a:t>Лектор: </a:t>
            </a:r>
            <a:r>
              <a:rPr lang="ru-RU" sz="2400" smtClean="0">
                <a:solidFill>
                  <a:schemeClr val="tx1"/>
                </a:solidFill>
                <a:latin typeface="Times New Roman" pitchFamily="18" charset="0"/>
                <a:cs typeface="Times New Roman" pitchFamily="18" charset="0"/>
              </a:rPr>
              <a:t>профессор В. Н. Гавриленко</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a:solidFill>
                  <a:schemeClr val="tx1"/>
                </a:solidFill>
                <a:latin typeface="Times New Roman" pitchFamily="18" charset="0"/>
                <a:cs typeface="Times New Roman" pitchFamily="18" charset="0"/>
              </a:rPr>
              <a:t>2.4 Возможная цена природного ресурса</a:t>
            </a:r>
            <a:endParaRPr lang="ru-RU" dirty="0"/>
          </a:p>
        </p:txBody>
      </p:sp>
      <p:sp>
        <p:nvSpPr>
          <p:cNvPr id="3" name="Объект 2"/>
          <p:cNvSpPr>
            <a:spLocks noGrp="1"/>
          </p:cNvSpPr>
          <p:nvPr>
            <p:ph sz="quarter" idx="1"/>
          </p:nvPr>
        </p:nvSpPr>
        <p:spPr>
          <a:xfrm>
            <a:off x="457200" y="1600200"/>
            <a:ext cx="7931150" cy="4873625"/>
          </a:xfrm>
        </p:spPr>
        <p:txBody>
          <a:bodyPr>
            <a:normAutofit fontScale="92500" lnSpcReduction="10000"/>
          </a:bodyPr>
          <a:lstStyle/>
          <a:p>
            <a:pPr marL="0" indent="0" eaLnBrk="1" fontAlgn="auto" hangingPunct="1">
              <a:spcAft>
                <a:spcPts val="0"/>
              </a:spcAft>
              <a:buFont typeface="Wingdings"/>
              <a:buNone/>
              <a:defRPr/>
            </a:pPr>
            <a:r>
              <a:rPr lang="ru-RU" dirty="0" smtClean="0"/>
              <a:t>  </a:t>
            </a:r>
            <a:r>
              <a:rPr lang="ru-RU" b="1" dirty="0" smtClean="0">
                <a:latin typeface="Times New Roman" pitchFamily="18" charset="0"/>
                <a:cs typeface="Times New Roman" pitchFamily="18" charset="0"/>
              </a:rPr>
              <a:t>1.В </a:t>
            </a:r>
            <a:r>
              <a:rPr lang="ru-RU" b="1" dirty="0">
                <a:latin typeface="Times New Roman" pitchFamily="18" charset="0"/>
                <a:cs typeface="Times New Roman" pitchFamily="18" charset="0"/>
              </a:rPr>
              <a:t>точке Р</a:t>
            </a:r>
            <a:r>
              <a:rPr lang="ru-RU" b="1" baseline="-25000" dirty="0">
                <a:latin typeface="Times New Roman" pitchFamily="18" charset="0"/>
                <a:cs typeface="Times New Roman" pitchFamily="18" charset="0"/>
              </a:rPr>
              <a:t>1</a:t>
            </a:r>
            <a:r>
              <a:rPr lang="ru-RU" b="1" dirty="0">
                <a:latin typeface="Times New Roman" pitchFamily="18" charset="0"/>
                <a:cs typeface="Times New Roman" pitchFamily="18" charset="0"/>
              </a:rPr>
              <a:t> пересекаются кривые спроса D  и предложения S, что соответствует покупке товара по цене Р в количестве Q. Потребитель платит за товар стоимость Р х Q (прямоугольник О Р Р</a:t>
            </a:r>
            <a:r>
              <a:rPr lang="ru-RU" b="1" baseline="-25000" dirty="0">
                <a:latin typeface="Times New Roman" pitchFamily="18" charset="0"/>
                <a:cs typeface="Times New Roman" pitchFamily="18" charset="0"/>
              </a:rPr>
              <a:t>1</a:t>
            </a:r>
            <a:r>
              <a:rPr lang="ru-RU" b="1" dirty="0">
                <a:latin typeface="Times New Roman" pitchFamily="18" charset="0"/>
                <a:cs typeface="Times New Roman" pitchFamily="18" charset="0"/>
              </a:rPr>
              <a:t> Q</a:t>
            </a:r>
            <a:r>
              <a:rPr lang="ru-RU" b="1" baseline="-25000" dirty="0">
                <a:latin typeface="Times New Roman" pitchFamily="18" charset="0"/>
                <a:cs typeface="Times New Roman" pitchFamily="18" charset="0"/>
              </a:rPr>
              <a:t> </a:t>
            </a:r>
            <a:r>
              <a:rPr lang="ru-RU" b="1" dirty="0">
                <a:latin typeface="Times New Roman" pitchFamily="18" charset="0"/>
                <a:cs typeface="Times New Roman" pitchFamily="18" charset="0"/>
              </a:rPr>
              <a:t>). </a:t>
            </a:r>
            <a:endParaRPr lang="ru-RU" b="1" dirty="0" smtClean="0">
              <a:latin typeface="Times New Roman" pitchFamily="18" charset="0"/>
              <a:cs typeface="Times New Roman" pitchFamily="18" charset="0"/>
            </a:endParaRP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2. С </a:t>
            </a:r>
            <a:r>
              <a:rPr lang="ru-RU" b="1" dirty="0">
                <a:latin typeface="Times New Roman" pitchFamily="18" charset="0"/>
                <a:cs typeface="Times New Roman" pitchFamily="18" charset="0"/>
              </a:rPr>
              <a:t>точки зрения оценки природных благ важным является треугольник DP</a:t>
            </a:r>
            <a:r>
              <a:rPr lang="ru-RU" b="1" baseline="-25000" dirty="0">
                <a:latin typeface="Times New Roman" pitchFamily="18" charset="0"/>
                <a:cs typeface="Times New Roman" pitchFamily="18" charset="0"/>
              </a:rPr>
              <a:t>1</a:t>
            </a:r>
            <a:r>
              <a:rPr lang="ru-RU" b="1" dirty="0">
                <a:latin typeface="Times New Roman" pitchFamily="18" charset="0"/>
                <a:cs typeface="Times New Roman" pitchFamily="18" charset="0"/>
              </a:rPr>
              <a:t>P. Он отражает дополнительную величину, которую потребитель был бы готов заплатить за товар сверх уплаченной суммы. Э</a:t>
            </a:r>
            <a:r>
              <a:rPr lang="ru-RU" b="1" dirty="0" smtClean="0">
                <a:latin typeface="Times New Roman" pitchFamily="18" charset="0"/>
                <a:cs typeface="Times New Roman" pitchFamily="18" charset="0"/>
              </a:rPr>
              <a:t>та </a:t>
            </a:r>
            <a:r>
              <a:rPr lang="ru-RU" b="1" dirty="0">
                <a:latin typeface="Times New Roman" pitchFamily="18" charset="0"/>
                <a:cs typeface="Times New Roman" pitchFamily="18" charset="0"/>
              </a:rPr>
              <a:t>величина называется </a:t>
            </a:r>
            <a:r>
              <a:rPr lang="ru-RU" b="1" i="1" dirty="0">
                <a:solidFill>
                  <a:srgbClr val="C00000"/>
                </a:solidFill>
                <a:latin typeface="Times New Roman" pitchFamily="18" charset="0"/>
                <a:cs typeface="Times New Roman" pitchFamily="18" charset="0"/>
              </a:rPr>
              <a:t>излишком </a:t>
            </a:r>
            <a:r>
              <a:rPr lang="ru-RU" b="1" i="1" dirty="0" smtClean="0">
                <a:solidFill>
                  <a:srgbClr val="C00000"/>
                </a:solidFill>
                <a:latin typeface="Times New Roman" pitchFamily="18" charset="0"/>
                <a:cs typeface="Times New Roman" pitchFamily="18" charset="0"/>
              </a:rPr>
              <a:t>потребителя</a:t>
            </a: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и  она позволяет </a:t>
            </a:r>
            <a:r>
              <a:rPr lang="ru-RU" b="1" i="1" dirty="0">
                <a:latin typeface="Times New Roman" pitchFamily="18" charset="0"/>
                <a:cs typeface="Times New Roman" pitchFamily="18" charset="0"/>
              </a:rPr>
              <a:t>адекватно оценить стоимость ресурсов.</a:t>
            </a:r>
            <a:endParaRPr lang="ru-RU" b="1" dirty="0">
              <a:latin typeface="Times New Roman" pitchFamily="18" charset="0"/>
              <a:cs typeface="Times New Roman" pitchFamily="18" charset="0"/>
            </a:endParaRPr>
          </a:p>
          <a:p>
            <a:pPr marL="0" indent="0" eaLnBrk="1" fontAlgn="auto" hangingPunct="1">
              <a:spcAft>
                <a:spcPts val="0"/>
              </a:spcAft>
              <a:buFont typeface="Wingdings"/>
              <a:buNone/>
              <a:defRPr/>
            </a:pPr>
            <a:r>
              <a:rPr lang="ru-RU" b="1" dirty="0" smtClean="0">
                <a:latin typeface="Times New Roman" pitchFamily="18" charset="0"/>
                <a:cs typeface="Times New Roman" pitchFamily="18" charset="0"/>
              </a:rPr>
              <a:t>    3. Стоимость </a:t>
            </a:r>
            <a:r>
              <a:rPr lang="ru-RU" b="1" dirty="0">
                <a:latin typeface="Times New Roman" pitchFamily="18" charset="0"/>
                <a:cs typeface="Times New Roman" pitchFamily="18" charset="0"/>
              </a:rPr>
              <a:t>определенного экологического блага </a:t>
            </a:r>
            <a:r>
              <a:rPr lang="ru-RU" b="1" dirty="0" smtClean="0">
                <a:latin typeface="Times New Roman" pitchFamily="18" charset="0"/>
                <a:cs typeface="Times New Roman" pitchFamily="18" charset="0"/>
              </a:rPr>
              <a:t>(</a:t>
            </a:r>
            <a:r>
              <a:rPr lang="ru-RU" b="1" i="1" dirty="0" smtClean="0">
                <a:latin typeface="Times New Roman" pitchFamily="18" charset="0"/>
                <a:cs typeface="Times New Roman" pitchFamily="18" charset="0"/>
              </a:rPr>
              <a:t>участок, </a:t>
            </a:r>
            <a:r>
              <a:rPr lang="ru-RU" b="1" i="1" dirty="0">
                <a:latin typeface="Times New Roman" pitchFamily="18" charset="0"/>
                <a:cs typeface="Times New Roman" pitchFamily="18" charset="0"/>
              </a:rPr>
              <a:t>который может использоваться для охоты и рыбной ловли)</a:t>
            </a:r>
            <a:r>
              <a:rPr lang="ru-RU" b="1" dirty="0">
                <a:latin typeface="Times New Roman" pitchFamily="18" charset="0"/>
                <a:cs typeface="Times New Roman" pitchFamily="18" charset="0"/>
              </a:rPr>
              <a:t> может определяться путем </a:t>
            </a:r>
            <a:r>
              <a:rPr lang="ru-RU" b="1" dirty="0">
                <a:solidFill>
                  <a:srgbClr val="FF0000"/>
                </a:solidFill>
                <a:latin typeface="Times New Roman" pitchFamily="18" charset="0"/>
                <a:cs typeface="Times New Roman" pitchFamily="18" charset="0"/>
              </a:rPr>
              <a:t>сложения рыночной стоимости </a:t>
            </a:r>
            <a:r>
              <a:rPr lang="ru-RU" b="1" dirty="0" smtClean="0">
                <a:solidFill>
                  <a:srgbClr val="FF0000"/>
                </a:solidFill>
                <a:latin typeface="Times New Roman" pitchFamily="18" charset="0"/>
                <a:cs typeface="Times New Roman" pitchFamily="18" charset="0"/>
              </a:rPr>
              <a:t>и </a:t>
            </a:r>
            <a:r>
              <a:rPr lang="ru-RU" b="1" dirty="0">
                <a:solidFill>
                  <a:srgbClr val="FF0000"/>
                </a:solidFill>
                <a:latin typeface="Times New Roman" pitchFamily="18" charset="0"/>
                <a:cs typeface="Times New Roman" pitchFamily="18" charset="0"/>
              </a:rPr>
              <a:t>дополнительной выгоды потребителя </a:t>
            </a:r>
            <a:r>
              <a:rPr lang="ru-RU" b="1" dirty="0" smtClean="0">
                <a:solidFill>
                  <a:srgbClr val="FF0000"/>
                </a:solidFill>
                <a:latin typeface="Times New Roman" pitchFamily="18" charset="0"/>
                <a:cs typeface="Times New Roman" pitchFamily="18" charset="0"/>
              </a:rPr>
              <a:t>.</a:t>
            </a:r>
            <a:endParaRPr lang="ru-RU" b="1" dirty="0">
              <a:solidFill>
                <a:srgbClr val="FF0000"/>
              </a:solidFill>
              <a:latin typeface="Times New Roman" pitchFamily="18" charset="0"/>
              <a:cs typeface="Times New Roman" pitchFamily="18" charset="0"/>
            </a:endParaRPr>
          </a:p>
          <a:p>
            <a:pPr marL="274320" indent="-274320" eaLnBrk="1" fontAlgn="auto" hangingPunct="1">
              <a:spcAft>
                <a:spcPts val="0"/>
              </a:spcAft>
              <a:buFont typeface="Wingdings"/>
              <a:buChar char=""/>
              <a:defRPr/>
            </a:pP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210146"/>
          </a:xfrm>
        </p:spPr>
        <p:txBody>
          <a:bodyPr>
            <a:normAutofit/>
          </a:bodyPr>
          <a:lstStyle/>
          <a:p>
            <a:pPr eaLnBrk="1" fontAlgn="auto" hangingPunct="1">
              <a:spcAft>
                <a:spcPts val="0"/>
              </a:spcAft>
              <a:defRPr/>
            </a:pPr>
            <a:r>
              <a:rPr lang="ru-RU" sz="2600" b="1" dirty="0">
                <a:solidFill>
                  <a:schemeClr val="tx1"/>
                </a:solidFill>
                <a:latin typeface="Times New Roman" pitchFamily="18" charset="0"/>
                <a:cs typeface="Times New Roman" pitchFamily="18" charset="0"/>
              </a:rPr>
              <a:t>2.Методы оценки стоимости  природных ресурсов (рыночная, затратная, </a:t>
            </a:r>
            <a:r>
              <a:rPr lang="ru-RU" sz="2600" b="1" dirty="0" smtClean="0">
                <a:solidFill>
                  <a:schemeClr val="tx1"/>
                </a:solidFill>
                <a:latin typeface="Times New Roman" pitchFamily="18" charset="0"/>
                <a:cs typeface="Times New Roman" pitchFamily="18" charset="0"/>
              </a:rPr>
              <a:t>рентная). </a:t>
            </a:r>
            <a:endParaRPr lang="ru-RU" sz="2600" b="1" dirty="0">
              <a:solidFill>
                <a:schemeClr val="tx1"/>
              </a:solidFill>
              <a:latin typeface="Times New Roman" pitchFamily="18" charset="0"/>
              <a:cs typeface="Times New Roman" pitchFamily="18" charset="0"/>
            </a:endParaRPr>
          </a:p>
        </p:txBody>
      </p:sp>
      <p:sp>
        <p:nvSpPr>
          <p:cNvPr id="27650" name="Объект 2"/>
          <p:cNvSpPr>
            <a:spLocks noGrp="1"/>
          </p:cNvSpPr>
          <p:nvPr>
            <p:ph sz="quarter" idx="1"/>
          </p:nvPr>
        </p:nvSpPr>
        <p:spPr>
          <a:xfrm>
            <a:off x="457200" y="1600200"/>
            <a:ext cx="7467600" cy="4873625"/>
          </a:xfrm>
        </p:spPr>
        <p:txBody>
          <a:bodyPr/>
          <a:lstStyle/>
          <a:p>
            <a:pPr marL="0" indent="0" eaLnBrk="1" hangingPunct="1">
              <a:buNone/>
            </a:pPr>
            <a:endParaRPr lang="ru-RU" dirty="0" smtClean="0"/>
          </a:p>
        </p:txBody>
      </p:sp>
      <p:pic>
        <p:nvPicPr>
          <p:cNvPr id="27651" name="Picture 2"/>
          <p:cNvPicPr>
            <a:picLocks noChangeAspect="1" noChangeArrowheads="1"/>
          </p:cNvPicPr>
          <p:nvPr/>
        </p:nvPicPr>
        <p:blipFill>
          <a:blip r:embed="rId2"/>
          <a:srcRect/>
          <a:stretch>
            <a:fillRect/>
          </a:stretch>
        </p:blipFill>
        <p:spPr bwMode="auto">
          <a:xfrm>
            <a:off x="611188" y="1628800"/>
            <a:ext cx="6840537" cy="4536504"/>
          </a:xfrm>
          <a:prstGeom prst="rect">
            <a:avLst/>
          </a:prstGeom>
          <a:noFill/>
          <a:ln w="9525">
            <a:noFill/>
            <a:miter lim="800000"/>
            <a:headEnd/>
            <a:tailEnd/>
          </a:ln>
        </p:spPr>
      </p:pic>
    </p:spTree>
    <p:extLst>
      <p:ext uri="{BB962C8B-B14F-4D97-AF65-F5344CB8AC3E}">
        <p14:creationId xmlns:p14="http://schemas.microsoft.com/office/powerpoint/2010/main" val="2250835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chemeClr val="tx1"/>
                </a:solidFill>
                <a:latin typeface="Times New Roman" pitchFamily="18" charset="0"/>
                <a:cs typeface="Times New Roman" pitchFamily="18" charset="0"/>
              </a:rPr>
              <a:t>2.1.</a:t>
            </a:r>
            <a:r>
              <a:rPr lang="ru-RU" b="1" i="1" dirty="0" smtClean="0">
                <a:solidFill>
                  <a:srgbClr val="C00000"/>
                </a:solidFill>
                <a:latin typeface="Times New Roman" pitchFamily="18" charset="0"/>
                <a:cs typeface="Times New Roman" pitchFamily="18" charset="0"/>
              </a:rPr>
              <a:t>Рыночная</a:t>
            </a:r>
            <a:r>
              <a:rPr lang="ru-RU" b="1" dirty="0" smtClean="0">
                <a:solidFill>
                  <a:schemeClr val="tx1"/>
                </a:solidFill>
                <a:latin typeface="Times New Roman" pitchFamily="18" charset="0"/>
                <a:cs typeface="Times New Roman" pitchFamily="18" charset="0"/>
              </a:rPr>
              <a:t> цена природного ресурса</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323528" y="1412776"/>
            <a:ext cx="8352928" cy="5061176"/>
          </a:xfrm>
        </p:spPr>
        <p:txBody>
          <a:bodyPr/>
          <a:lstStyle/>
          <a:p>
            <a:pPr marL="0" indent="0">
              <a:buNone/>
            </a:pPr>
            <a:r>
              <a:rPr lang="ru-RU" dirty="0" smtClean="0"/>
              <a:t> </a:t>
            </a:r>
            <a:r>
              <a:rPr lang="ru-RU" sz="2200" b="1" dirty="0" smtClean="0">
                <a:latin typeface="Times New Roman" pitchFamily="18" charset="0"/>
                <a:cs typeface="Times New Roman" pitchFamily="18" charset="0"/>
              </a:rPr>
              <a:t>1. Ц</a:t>
            </a:r>
            <a:r>
              <a:rPr lang="ru-RU" sz="2200" b="1" i="1" dirty="0" smtClean="0">
                <a:latin typeface="Times New Roman" pitchFamily="18" charset="0"/>
                <a:cs typeface="Times New Roman" pitchFamily="18" charset="0"/>
              </a:rPr>
              <a:t>ена определяется на балансе спроса и предложения, с учетом тарифов </a:t>
            </a:r>
            <a:r>
              <a:rPr lang="ru-RU" sz="2200" b="1" i="1" dirty="0">
                <a:latin typeface="Times New Roman" pitchFamily="18" charset="0"/>
                <a:cs typeface="Times New Roman" pitchFamily="18" charset="0"/>
              </a:rPr>
              <a:t>и </a:t>
            </a:r>
            <a:r>
              <a:rPr lang="ru-RU" sz="2200" b="1" i="1" dirty="0" smtClean="0">
                <a:latin typeface="Times New Roman" pitchFamily="18" charset="0"/>
                <a:cs typeface="Times New Roman" pitchFamily="18" charset="0"/>
              </a:rPr>
              <a:t>платежей, аукционных цен </a:t>
            </a:r>
            <a:r>
              <a:rPr lang="ru-RU" sz="2200" b="1" i="1" dirty="0">
                <a:latin typeface="Times New Roman" pitchFamily="18" charset="0"/>
                <a:cs typeface="Times New Roman" pitchFamily="18" charset="0"/>
              </a:rPr>
              <a:t>и т. д</a:t>
            </a:r>
            <a:r>
              <a:rPr lang="ru-RU" sz="2200" b="1" i="1" dirty="0" smtClean="0">
                <a:latin typeface="Times New Roman" pitchFamily="18" charset="0"/>
                <a:cs typeface="Times New Roman" pitchFamily="18" charset="0"/>
              </a:rPr>
              <a:t>.</a:t>
            </a:r>
          </a:p>
          <a:p>
            <a:pPr marL="0" indent="0">
              <a:buNone/>
            </a:pPr>
            <a:r>
              <a:rPr lang="ru-RU" sz="2200" b="1" dirty="0" smtClean="0">
                <a:latin typeface="Times New Roman" pitchFamily="18" charset="0"/>
                <a:cs typeface="Times New Roman" pitchFamily="18" charset="0"/>
              </a:rPr>
              <a:t>   2. В цене учтена стоимость одной функции ОС </a:t>
            </a:r>
            <a:r>
              <a:rPr lang="ru-RU" sz="2200" b="1" i="1" dirty="0" smtClean="0">
                <a:latin typeface="Times New Roman" pitchFamily="18" charset="0"/>
                <a:cs typeface="Times New Roman" pitchFamily="18" charset="0"/>
              </a:rPr>
              <a:t>(обеспечение </a:t>
            </a:r>
            <a:r>
              <a:rPr lang="ru-RU" sz="2200" b="1" i="1" dirty="0">
                <a:latin typeface="Times New Roman" pitchFamily="18" charset="0"/>
                <a:cs typeface="Times New Roman" pitchFamily="18" charset="0"/>
              </a:rPr>
              <a:t>природными ресурсами</a:t>
            </a:r>
            <a:r>
              <a:rPr lang="ru-RU" sz="2200" b="1" dirty="0">
                <a:latin typeface="Times New Roman" pitchFamily="18" charset="0"/>
                <a:cs typeface="Times New Roman" pitchFamily="18" charset="0"/>
              </a:rPr>
              <a:t>), а </a:t>
            </a:r>
            <a:r>
              <a:rPr lang="ru-RU" sz="2200" b="1" dirty="0" smtClean="0">
                <a:latin typeface="Times New Roman" pitchFamily="18" charset="0"/>
                <a:cs typeface="Times New Roman" pitchFamily="18" charset="0"/>
              </a:rPr>
              <a:t>функции , связанные с </a:t>
            </a:r>
            <a:r>
              <a:rPr lang="ru-RU" sz="2200" b="1" i="1" dirty="0" smtClean="0">
                <a:latin typeface="Times New Roman" pitchFamily="18" charset="0"/>
                <a:cs typeface="Times New Roman" pitchFamily="18" charset="0"/>
              </a:rPr>
              <a:t>ассимиляцией </a:t>
            </a:r>
            <a:r>
              <a:rPr lang="ru-RU" sz="2200" b="1" i="1" dirty="0">
                <a:latin typeface="Times New Roman" pitchFamily="18" charset="0"/>
                <a:cs typeface="Times New Roman" pitchFamily="18" charset="0"/>
              </a:rPr>
              <a:t>отходов и </a:t>
            </a:r>
            <a:r>
              <a:rPr lang="ru-RU" sz="2200" b="1" i="1" dirty="0" smtClean="0">
                <a:latin typeface="Times New Roman" pitchFamily="18" charset="0"/>
                <a:cs typeface="Times New Roman" pitchFamily="18" charset="0"/>
              </a:rPr>
              <a:t>загрязнений , рекреацией, эстетическим удовольствием </a:t>
            </a:r>
            <a:r>
              <a:rPr lang="ru-RU" sz="2200" b="1" i="1" dirty="0">
                <a:latin typeface="Times New Roman" pitchFamily="18" charset="0"/>
                <a:cs typeface="Times New Roman" pitchFamily="18" charset="0"/>
              </a:rPr>
              <a:t>и пр</a:t>
            </a:r>
            <a:r>
              <a:rPr lang="ru-RU" sz="2200" b="1" i="1" dirty="0" smtClean="0">
                <a:latin typeface="Times New Roman" pitchFamily="18" charset="0"/>
                <a:cs typeface="Times New Roman" pitchFamily="18" charset="0"/>
              </a:rPr>
              <a:t>.) </a:t>
            </a:r>
            <a:r>
              <a:rPr lang="ru-RU" sz="2200" b="1" dirty="0" smtClean="0">
                <a:latin typeface="Times New Roman" pitchFamily="18" charset="0"/>
                <a:cs typeface="Times New Roman" pitchFamily="18" charset="0"/>
              </a:rPr>
              <a:t>не </a:t>
            </a:r>
            <a:r>
              <a:rPr lang="ru-RU" sz="2200" b="1" dirty="0">
                <a:latin typeface="Times New Roman" pitchFamily="18" charset="0"/>
                <a:cs typeface="Times New Roman" pitchFamily="18" charset="0"/>
              </a:rPr>
              <a:t>находят своего адекватного отражения в рыночной </a:t>
            </a:r>
            <a:r>
              <a:rPr lang="ru-RU" sz="2200" b="1" dirty="0" smtClean="0">
                <a:latin typeface="Times New Roman" pitchFamily="18" charset="0"/>
                <a:cs typeface="Times New Roman" pitchFamily="18" charset="0"/>
              </a:rPr>
              <a:t>системе .</a:t>
            </a:r>
          </a:p>
          <a:p>
            <a:pPr marL="0" indent="0">
              <a:buNone/>
            </a:pPr>
            <a:r>
              <a:rPr lang="ru-RU" sz="2200" b="1" dirty="0" smtClean="0">
                <a:latin typeface="Times New Roman" pitchFamily="18" charset="0"/>
                <a:cs typeface="Times New Roman" pitchFamily="18" charset="0"/>
              </a:rPr>
              <a:t> 3</a:t>
            </a:r>
            <a:r>
              <a:rPr lang="ru-RU" sz="2200" b="1" dirty="0">
                <a:latin typeface="Times New Roman" pitchFamily="18" charset="0"/>
                <a:cs typeface="Times New Roman" pitchFamily="18" charset="0"/>
              </a:rPr>
              <a:t>. </a:t>
            </a:r>
            <a:r>
              <a:rPr lang="ru-RU" sz="2200" b="1" dirty="0" smtClean="0">
                <a:latin typeface="Times New Roman" pitchFamily="18" charset="0"/>
                <a:cs typeface="Times New Roman" pitchFamily="18" charset="0"/>
              </a:rPr>
              <a:t>Рыночная цена не </a:t>
            </a:r>
            <a:r>
              <a:rPr lang="ru-RU" sz="2200" b="1" dirty="0">
                <a:latin typeface="Times New Roman" pitchFamily="18" charset="0"/>
                <a:cs typeface="Times New Roman" pitchFamily="18" charset="0"/>
              </a:rPr>
              <a:t>отражают реальные общественные </a:t>
            </a:r>
            <a:r>
              <a:rPr lang="ru-RU" sz="2200" b="1" dirty="0" smtClean="0">
                <a:latin typeface="Times New Roman" pitchFamily="18" charset="0"/>
                <a:cs typeface="Times New Roman" pitchFamily="18" charset="0"/>
              </a:rPr>
              <a:t>издержки ( не учтены </a:t>
            </a:r>
            <a:r>
              <a:rPr lang="ru-RU" sz="2200" b="1" dirty="0" err="1" smtClean="0">
                <a:latin typeface="Times New Roman" pitchFamily="18" charset="0"/>
                <a:cs typeface="Times New Roman" pitchFamily="18" charset="0"/>
              </a:rPr>
              <a:t>экстерналии</a:t>
            </a:r>
            <a:r>
              <a:rPr lang="ru-RU" sz="2200" b="1" dirty="0" smtClean="0">
                <a:latin typeface="Times New Roman" pitchFamily="18" charset="0"/>
                <a:cs typeface="Times New Roman" pitchFamily="18" charset="0"/>
              </a:rPr>
              <a:t>).</a:t>
            </a:r>
          </a:p>
          <a:p>
            <a:pPr marL="0" indent="0">
              <a:buNone/>
            </a:pPr>
            <a:r>
              <a:rPr lang="ru-RU" sz="2200" b="1" dirty="0">
                <a:latin typeface="Times New Roman" pitchFamily="18" charset="0"/>
                <a:cs typeface="Times New Roman" pitchFamily="18" charset="0"/>
              </a:rPr>
              <a:t> </a:t>
            </a:r>
            <a:r>
              <a:rPr lang="ru-RU" sz="2200" b="1" dirty="0" smtClean="0">
                <a:latin typeface="Times New Roman" pitchFamily="18" charset="0"/>
                <a:cs typeface="Times New Roman" pitchFamily="18" charset="0"/>
              </a:rPr>
              <a:t>   </a:t>
            </a:r>
            <a:r>
              <a:rPr lang="ru-RU" sz="2200" b="1" dirty="0" smtClean="0">
                <a:solidFill>
                  <a:srgbClr val="C00000"/>
                </a:solidFill>
                <a:latin typeface="Times New Roman" pitchFamily="18" charset="0"/>
                <a:cs typeface="Times New Roman" pitchFamily="18" charset="0"/>
              </a:rPr>
              <a:t>В </a:t>
            </a:r>
            <a:r>
              <a:rPr lang="ru-RU" sz="2200" b="1" dirty="0">
                <a:solidFill>
                  <a:srgbClr val="C00000"/>
                </a:solidFill>
                <a:latin typeface="Times New Roman" pitchFamily="18" charset="0"/>
                <a:cs typeface="Times New Roman" pitchFamily="18" charset="0"/>
              </a:rPr>
              <a:t>результате формируется неадекватная оценка величин спроса и предложения ресурса, что дает заниженные стимулы для эффективного использования природных ресурсов и охраны окружающей среды. </a:t>
            </a:r>
          </a:p>
        </p:txBody>
      </p:sp>
    </p:spTree>
    <p:extLst>
      <p:ext uri="{BB962C8B-B14F-4D97-AF65-F5344CB8AC3E}">
        <p14:creationId xmlns:p14="http://schemas.microsoft.com/office/powerpoint/2010/main" val="3728094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2.2.Рыночная стоимость природного ресурса</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412875"/>
            <a:ext cx="7859713" cy="5060950"/>
          </a:xfrm>
        </p:spPr>
        <p:txBody>
          <a:bodyPr>
            <a:normAutofit/>
          </a:bodyPr>
          <a:lstStyle/>
          <a:p>
            <a:pPr marL="0" indent="0" eaLnBrk="1" fontAlgn="auto" hangingPunct="1">
              <a:spcAft>
                <a:spcPts val="0"/>
              </a:spcAft>
              <a:buFont typeface="Wingdings"/>
              <a:buNone/>
              <a:defRPr/>
            </a:pPr>
            <a:r>
              <a:rPr lang="ru-RU" sz="2800" dirty="0" smtClean="0">
                <a:latin typeface="Times New Roman" pitchFamily="18" charset="0"/>
                <a:cs typeface="Times New Roman" pitchFamily="18" charset="0"/>
              </a:rPr>
              <a:t>                      </a:t>
            </a:r>
            <a:r>
              <a:rPr lang="ru-RU" sz="2800" b="1" dirty="0" smtClean="0">
                <a:solidFill>
                  <a:schemeClr val="accent1">
                    <a:lumMod val="50000"/>
                  </a:schemeClr>
                </a:solidFill>
                <a:latin typeface="Times New Roman" pitchFamily="18" charset="0"/>
                <a:cs typeface="Times New Roman" pitchFamily="18" charset="0"/>
              </a:rPr>
              <a:t>Доход </a:t>
            </a:r>
            <a:r>
              <a:rPr lang="ru-RU" sz="2800" b="1" dirty="0">
                <a:solidFill>
                  <a:schemeClr val="accent1">
                    <a:lumMod val="50000"/>
                  </a:schemeClr>
                </a:solidFill>
                <a:latin typeface="Times New Roman" pitchFamily="18" charset="0"/>
                <a:cs typeface="Times New Roman" pitchFamily="18" charset="0"/>
              </a:rPr>
              <a:t>от </a:t>
            </a:r>
            <a:r>
              <a:rPr lang="ru-RU" sz="2800" b="1" dirty="0" smtClean="0">
                <a:solidFill>
                  <a:schemeClr val="accent1">
                    <a:lumMod val="50000"/>
                  </a:schemeClr>
                </a:solidFill>
                <a:latin typeface="Times New Roman" pitchFamily="18" charset="0"/>
                <a:cs typeface="Times New Roman" pitchFamily="18" charset="0"/>
              </a:rPr>
              <a:t> эксплуатации</a:t>
            </a:r>
            <a:r>
              <a:rPr lang="ru-RU" sz="2800" b="1" dirty="0" smtClean="0">
                <a:latin typeface="Times New Roman" pitchFamily="18" charset="0"/>
                <a:cs typeface="Times New Roman" pitchFamily="18" charset="0"/>
              </a:rPr>
              <a:t>:</a:t>
            </a:r>
          </a:p>
          <a:p>
            <a:pPr marL="0" indent="0" eaLnBrk="1" fontAlgn="auto" hangingPunct="1">
              <a:spcAft>
                <a:spcPts val="0"/>
              </a:spcAft>
              <a:buFont typeface="Wingdings"/>
              <a:buNone/>
              <a:defRPr/>
            </a:pPr>
            <a:r>
              <a:rPr lang="ru-RU" b="1" dirty="0" smtClean="0">
                <a:latin typeface="Times New Roman" pitchFamily="18" charset="0"/>
                <a:cs typeface="Times New Roman" pitchFamily="18" charset="0"/>
              </a:rPr>
              <a:t>                                </a:t>
            </a:r>
            <a:r>
              <a:rPr lang="ru-RU" sz="2600" b="1" dirty="0" smtClean="0">
                <a:latin typeface="Times New Roman" pitchFamily="18" charset="0"/>
                <a:cs typeface="Times New Roman" pitchFamily="18" charset="0"/>
              </a:rPr>
              <a:t>Д </a:t>
            </a:r>
            <a:r>
              <a:rPr lang="ru-RU" sz="2600" b="1" dirty="0">
                <a:latin typeface="Times New Roman" pitchFamily="18" charset="0"/>
                <a:cs typeface="Times New Roman" pitchFamily="18" charset="0"/>
              </a:rPr>
              <a:t>(t)= N • Q(t),                               </a:t>
            </a:r>
          </a:p>
          <a:p>
            <a:pPr marL="0" indent="0" eaLnBrk="1" fontAlgn="auto" hangingPunct="1">
              <a:spcAft>
                <a:spcPts val="0"/>
              </a:spcAft>
              <a:buFont typeface="Wingdings"/>
              <a:buNone/>
              <a:defRPr/>
            </a:pPr>
            <a:r>
              <a:rPr lang="ru-RU" sz="2600" b="1" dirty="0">
                <a:latin typeface="Times New Roman" pitchFamily="18" charset="0"/>
                <a:cs typeface="Times New Roman" pitchFamily="18" charset="0"/>
              </a:rPr>
              <a:t> </a:t>
            </a:r>
            <a:r>
              <a:rPr lang="ru-RU" sz="2600" b="1" dirty="0" smtClean="0">
                <a:latin typeface="Times New Roman" pitchFamily="18" charset="0"/>
                <a:cs typeface="Times New Roman" pitchFamily="18" charset="0"/>
              </a:rPr>
              <a:t> </a:t>
            </a:r>
            <a:r>
              <a:rPr lang="ru-RU" sz="2600" b="1" i="1" dirty="0" smtClean="0">
                <a:latin typeface="Times New Roman" pitchFamily="18" charset="0"/>
                <a:cs typeface="Times New Roman" pitchFamily="18" charset="0"/>
              </a:rPr>
              <a:t>Д(t</a:t>
            </a:r>
            <a:r>
              <a:rPr lang="ru-RU" sz="2600" b="1" i="1" dirty="0">
                <a:latin typeface="Times New Roman" pitchFamily="18" charset="0"/>
                <a:cs typeface="Times New Roman" pitchFamily="18" charset="0"/>
              </a:rPr>
              <a:t>) - доход от эксплуатации ресурса в течение года t;</a:t>
            </a:r>
          </a:p>
          <a:p>
            <a:pPr marL="0" indent="0" eaLnBrk="1" fontAlgn="auto" hangingPunct="1">
              <a:spcAft>
                <a:spcPts val="0"/>
              </a:spcAft>
              <a:buFont typeface="Wingdings"/>
              <a:buNone/>
              <a:defRPr/>
            </a:pPr>
            <a:r>
              <a:rPr lang="ru-RU" sz="2600" b="1" i="1" dirty="0">
                <a:latin typeface="Times New Roman" pitchFamily="18" charset="0"/>
                <a:cs typeface="Times New Roman" pitchFamily="18" charset="0"/>
              </a:rPr>
              <a:t> </a:t>
            </a:r>
            <a:r>
              <a:rPr lang="ru-RU" sz="2600" b="1" i="1" dirty="0" smtClean="0">
                <a:latin typeface="Times New Roman" pitchFamily="18" charset="0"/>
                <a:cs typeface="Times New Roman" pitchFamily="18" charset="0"/>
              </a:rPr>
              <a:t> N(t</a:t>
            </a:r>
            <a:r>
              <a:rPr lang="ru-RU" sz="2600" b="1" i="1" dirty="0">
                <a:latin typeface="Times New Roman" pitchFamily="18" charset="0"/>
                <a:cs typeface="Times New Roman" pitchFamily="18" charset="0"/>
              </a:rPr>
              <a:t>) - чистая стоимость единицы ресурса в году t; </a:t>
            </a:r>
          </a:p>
          <a:p>
            <a:pPr marL="0" indent="0" eaLnBrk="1" fontAlgn="auto" hangingPunct="1">
              <a:spcAft>
                <a:spcPts val="0"/>
              </a:spcAft>
              <a:buFont typeface="Wingdings"/>
              <a:buNone/>
              <a:defRPr/>
            </a:pPr>
            <a:r>
              <a:rPr lang="ru-RU" sz="2600" b="1" i="1" dirty="0">
                <a:latin typeface="Times New Roman" pitchFamily="18" charset="0"/>
                <a:cs typeface="Times New Roman" pitchFamily="18" charset="0"/>
              </a:rPr>
              <a:t> </a:t>
            </a:r>
            <a:r>
              <a:rPr lang="ru-RU" sz="2600" b="1" i="1" dirty="0" smtClean="0">
                <a:latin typeface="Times New Roman" pitchFamily="18" charset="0"/>
                <a:cs typeface="Times New Roman" pitchFamily="18" charset="0"/>
              </a:rPr>
              <a:t> Q(t</a:t>
            </a:r>
            <a:r>
              <a:rPr lang="ru-RU" sz="2600" b="1" i="1" dirty="0">
                <a:latin typeface="Times New Roman" pitchFamily="18" charset="0"/>
                <a:cs typeface="Times New Roman" pitchFamily="18" charset="0"/>
              </a:rPr>
              <a:t>) - объем добычи единицы ресурса в году t.</a:t>
            </a: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sz="2800" b="1" dirty="0" smtClean="0">
                <a:solidFill>
                  <a:schemeClr val="accent1">
                    <a:lumMod val="50000"/>
                  </a:schemeClr>
                </a:solidFill>
                <a:latin typeface="Times New Roman" pitchFamily="18" charset="0"/>
                <a:cs typeface="Times New Roman" pitchFamily="18" charset="0"/>
              </a:rPr>
              <a:t>Чистая </a:t>
            </a:r>
            <a:r>
              <a:rPr lang="ru-RU" sz="2800" b="1" dirty="0">
                <a:solidFill>
                  <a:schemeClr val="accent1">
                    <a:lumMod val="50000"/>
                  </a:schemeClr>
                </a:solidFill>
                <a:latin typeface="Times New Roman" pitchFamily="18" charset="0"/>
                <a:cs typeface="Times New Roman" pitchFamily="18" charset="0"/>
              </a:rPr>
              <a:t>стоимость единицы ресурса в году </a:t>
            </a:r>
            <a:r>
              <a:rPr lang="ru-RU" sz="2800" b="1" dirty="0" smtClean="0">
                <a:solidFill>
                  <a:schemeClr val="accent1">
                    <a:lumMod val="50000"/>
                  </a:schemeClr>
                </a:solidFill>
                <a:latin typeface="Times New Roman" pitchFamily="18" charset="0"/>
                <a:cs typeface="Times New Roman" pitchFamily="18" charset="0"/>
              </a:rPr>
              <a:t>t:</a:t>
            </a:r>
            <a:endParaRPr lang="ru-RU" sz="2800" b="1" dirty="0">
              <a:solidFill>
                <a:schemeClr val="accent1">
                  <a:lumMod val="50000"/>
                </a:schemeClr>
              </a:solidFill>
              <a:latin typeface="Times New Roman" pitchFamily="18" charset="0"/>
              <a:cs typeface="Times New Roman" pitchFamily="18" charset="0"/>
            </a:endParaRP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N(t</a:t>
            </a:r>
            <a:r>
              <a:rPr lang="ru-RU" b="1" dirty="0">
                <a:latin typeface="Times New Roman" pitchFamily="18" charset="0"/>
                <a:cs typeface="Times New Roman" pitchFamily="18" charset="0"/>
              </a:rPr>
              <a:t>) = P(t) – C(t),                                  </a:t>
            </a: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P(t</a:t>
            </a:r>
            <a:r>
              <a:rPr lang="ru-RU" b="1" i="1" dirty="0">
                <a:latin typeface="Times New Roman" pitchFamily="18" charset="0"/>
                <a:cs typeface="Times New Roman" pitchFamily="18" charset="0"/>
              </a:rPr>
              <a:t>) - цена продажи единицы ресурса в году t; </a:t>
            </a:r>
          </a:p>
          <a:p>
            <a:pPr marL="0" indent="0" eaLnBrk="1" fontAlgn="auto" hangingPunct="1">
              <a:spcAft>
                <a:spcPts val="0"/>
              </a:spcAft>
              <a:buFont typeface="Wingdings"/>
              <a:buNone/>
              <a:defRPr/>
            </a:pPr>
            <a:r>
              <a:rPr lang="ru-RU" b="1" i="1" dirty="0" smtClean="0">
                <a:latin typeface="Times New Roman" pitchFamily="18" charset="0"/>
                <a:cs typeface="Times New Roman" pitchFamily="18" charset="0"/>
              </a:rPr>
              <a:t>C(t</a:t>
            </a:r>
            <a:r>
              <a:rPr lang="ru-RU" b="1" i="1" dirty="0">
                <a:latin typeface="Times New Roman" pitchFamily="18" charset="0"/>
                <a:cs typeface="Times New Roman" pitchFamily="18" charset="0"/>
              </a:rPr>
              <a:t>) - издержки добычи единицы ресурса в году t.</a:t>
            </a:r>
          </a:p>
          <a:p>
            <a:pPr marL="274320" indent="-274320" eaLnBrk="1" fontAlgn="auto" hangingPunct="1">
              <a:spcAft>
                <a:spcPts val="0"/>
              </a:spcAft>
              <a:buFont typeface="Wingdings"/>
              <a:buChar char=""/>
              <a:defRPr/>
            </a:pP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34562482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2.3. </a:t>
            </a:r>
            <a:r>
              <a:rPr lang="ru-RU" b="1" i="1" dirty="0" smtClean="0">
                <a:solidFill>
                  <a:srgbClr val="C00000"/>
                </a:solidFill>
                <a:latin typeface="Times New Roman" pitchFamily="18" charset="0"/>
                <a:cs typeface="Times New Roman" pitchFamily="18" charset="0"/>
              </a:rPr>
              <a:t>Затратная</a:t>
            </a:r>
            <a:r>
              <a:rPr lang="ru-RU" b="1" dirty="0" smtClean="0">
                <a:solidFill>
                  <a:srgbClr val="FF0000"/>
                </a:solidFill>
                <a:latin typeface="Times New Roman" pitchFamily="18" charset="0"/>
                <a:cs typeface="Times New Roman" pitchFamily="18" charset="0"/>
              </a:rPr>
              <a:t> </a:t>
            </a:r>
            <a:r>
              <a:rPr lang="ru-RU" b="1" dirty="0" smtClean="0">
                <a:solidFill>
                  <a:schemeClr val="tx1"/>
                </a:solidFill>
                <a:latin typeface="Times New Roman" pitchFamily="18" charset="0"/>
                <a:cs typeface="Times New Roman" pitchFamily="18" charset="0"/>
              </a:rPr>
              <a:t>цена природного ресурса </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7786688" cy="4873625"/>
          </a:xfrm>
        </p:spPr>
        <p:txBody>
          <a:bodyPr>
            <a:normAutofit/>
          </a:bodyPr>
          <a:lstStyle/>
          <a:p>
            <a:pPr marL="0" indent="0" eaLnBrk="1" fontAlgn="auto" hangingPunct="1">
              <a:spcAft>
                <a:spcPts val="0"/>
              </a:spcAft>
              <a:buFont typeface="Wingdings"/>
              <a:buNone/>
              <a:defRPr/>
            </a:pPr>
            <a:r>
              <a:rPr lang="ru-RU" dirty="0" smtClean="0"/>
              <a:t>    </a:t>
            </a:r>
            <a:r>
              <a:rPr lang="ru-RU" b="1" dirty="0" smtClean="0">
                <a:solidFill>
                  <a:schemeClr val="accent1">
                    <a:lumMod val="50000"/>
                  </a:schemeClr>
                </a:solidFill>
                <a:latin typeface="Times New Roman" pitchFamily="18" charset="0"/>
                <a:cs typeface="Times New Roman" pitchFamily="18" charset="0"/>
              </a:rPr>
              <a:t>Цена </a:t>
            </a:r>
            <a:r>
              <a:rPr lang="ru-RU" b="1" dirty="0">
                <a:solidFill>
                  <a:schemeClr val="accent1">
                    <a:lumMod val="50000"/>
                  </a:schemeClr>
                </a:solidFill>
                <a:latin typeface="Times New Roman" pitchFamily="18" charset="0"/>
                <a:cs typeface="Times New Roman" pitchFamily="18" charset="0"/>
              </a:rPr>
              <a:t>ресурса </a:t>
            </a:r>
            <a:r>
              <a:rPr lang="ru-RU" b="1" dirty="0" smtClean="0">
                <a:solidFill>
                  <a:schemeClr val="accent1">
                    <a:lumMod val="50000"/>
                  </a:schemeClr>
                </a:solidFill>
                <a:latin typeface="Times New Roman" pitchFamily="18" charset="0"/>
                <a:cs typeface="Times New Roman" pitchFamily="18" charset="0"/>
              </a:rPr>
              <a:t> </a:t>
            </a:r>
            <a:r>
              <a:rPr lang="ru-RU" b="1" dirty="0">
                <a:solidFill>
                  <a:schemeClr val="accent1">
                    <a:lumMod val="50000"/>
                  </a:schemeClr>
                </a:solidFill>
                <a:latin typeface="Times New Roman" pitchFamily="18" charset="0"/>
                <a:cs typeface="Times New Roman" pitchFamily="18" charset="0"/>
              </a:rPr>
              <a:t>равна  сумме затрат на подготовку и использование природных </a:t>
            </a:r>
            <a:r>
              <a:rPr lang="ru-RU" b="1" dirty="0" smtClean="0">
                <a:solidFill>
                  <a:schemeClr val="accent1">
                    <a:lumMod val="50000"/>
                  </a:schemeClr>
                </a:solidFill>
                <a:latin typeface="Times New Roman" pitchFamily="18" charset="0"/>
                <a:cs typeface="Times New Roman" pitchFamily="18" charset="0"/>
              </a:rPr>
              <a:t>ресурсов в производстве:</a:t>
            </a:r>
          </a:p>
          <a:p>
            <a:pPr marL="0" indent="0" eaLnBrk="1" fontAlgn="auto" hangingPunct="1">
              <a:spcAft>
                <a:spcPts val="0"/>
              </a:spcAft>
              <a:buFont typeface="Wingdings"/>
              <a:buNone/>
              <a:defRPr/>
            </a:pPr>
            <a:r>
              <a:rPr lang="ru-RU" b="1" dirty="0" smtClean="0">
                <a:latin typeface="Times New Roman" pitchFamily="18" charset="0"/>
                <a:cs typeface="Times New Roman" pitchFamily="18" charset="0"/>
              </a:rPr>
              <a:t>    а) цена  </a:t>
            </a:r>
            <a:r>
              <a:rPr lang="ru-RU" b="1" dirty="0">
                <a:latin typeface="Times New Roman" pitchFamily="18" charset="0"/>
                <a:cs typeface="Times New Roman" pitchFamily="18" charset="0"/>
              </a:rPr>
              <a:t>воды </a:t>
            </a:r>
            <a:r>
              <a:rPr lang="ru-RU" b="1" dirty="0" smtClean="0">
                <a:latin typeface="Times New Roman" pitchFamily="18" charset="0"/>
                <a:cs typeface="Times New Roman" pitchFamily="18" charset="0"/>
              </a:rPr>
              <a:t> -  </a:t>
            </a:r>
            <a:r>
              <a:rPr lang="ru-RU" b="1" dirty="0">
                <a:latin typeface="Times New Roman" pitchFamily="18" charset="0"/>
                <a:cs typeface="Times New Roman" pitchFamily="18" charset="0"/>
              </a:rPr>
              <a:t>затраты на подготовку воды </a:t>
            </a:r>
            <a:r>
              <a:rPr lang="ru-RU" b="1" i="1" dirty="0">
                <a:latin typeface="Times New Roman" pitchFamily="18" charset="0"/>
                <a:cs typeface="Times New Roman" pitchFamily="18" charset="0"/>
              </a:rPr>
              <a:t>(забор воды из источника, ее очистка, доставка потребителю</a:t>
            </a:r>
            <a:r>
              <a:rPr lang="ru-RU" b="1" i="1" dirty="0" smtClean="0">
                <a:latin typeface="Times New Roman" pitchFamily="18" charset="0"/>
                <a:cs typeface="Times New Roman" pitchFamily="18" charset="0"/>
              </a:rPr>
              <a:t>); </a:t>
            </a:r>
          </a:p>
          <a:p>
            <a:pPr marL="0" indent="0" eaLnBrk="1" fontAlgn="auto" hangingPunct="1">
              <a:spcAft>
                <a:spcPts val="0"/>
              </a:spcAft>
              <a:buFont typeface="Wingdings"/>
              <a:buNone/>
              <a:defRPr/>
            </a:pPr>
            <a:r>
              <a:rPr lang="ru-RU" b="1" dirty="0" smtClean="0">
                <a:latin typeface="Times New Roman" pitchFamily="18" charset="0"/>
                <a:cs typeface="Times New Roman" pitchFamily="18" charset="0"/>
              </a:rPr>
              <a:t>    б) цена земли  -затраты </a:t>
            </a:r>
            <a:r>
              <a:rPr lang="ru-RU" b="1" dirty="0">
                <a:latin typeface="Times New Roman" pitchFamily="18" charset="0"/>
                <a:cs typeface="Times New Roman" pitchFamily="18" charset="0"/>
              </a:rPr>
              <a:t>по поддержанию или повышению их плодородия </a:t>
            </a:r>
            <a:r>
              <a:rPr lang="ru-RU" b="1" i="1" dirty="0">
                <a:latin typeface="Times New Roman" pitchFamily="18" charset="0"/>
                <a:cs typeface="Times New Roman" pitchFamily="18" charset="0"/>
              </a:rPr>
              <a:t>(мелиорация, рекультивация, борьба с эрозией и т. д</a:t>
            </a:r>
            <a:r>
              <a:rPr lang="ru-RU" b="1" i="1" dirty="0" smtClean="0">
                <a:latin typeface="Times New Roman" pitchFamily="18" charset="0"/>
                <a:cs typeface="Times New Roman" pitchFamily="18" charset="0"/>
              </a:rPr>
              <a:t>.)</a:t>
            </a:r>
            <a:r>
              <a:rPr lang="ru-RU" b="1" dirty="0" smtClean="0">
                <a:latin typeface="Times New Roman" pitchFamily="18" charset="0"/>
                <a:cs typeface="Times New Roman" pitchFamily="18" charset="0"/>
              </a:rPr>
              <a:t>;</a:t>
            </a: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в) цена лесов </a:t>
            </a:r>
            <a:r>
              <a:rPr lang="ru-RU" b="1" dirty="0">
                <a:latin typeface="Times New Roman" pitchFamily="18" charset="0"/>
                <a:cs typeface="Times New Roman" pitchFamily="18" charset="0"/>
              </a:rPr>
              <a:t>(</a:t>
            </a:r>
            <a:r>
              <a:rPr lang="ru-RU" b="1" i="1" dirty="0">
                <a:latin typeface="Times New Roman" pitchFamily="18" charset="0"/>
                <a:cs typeface="Times New Roman" pitchFamily="18" charset="0"/>
              </a:rPr>
              <a:t>заготовка древесины</a:t>
            </a:r>
            <a:r>
              <a:rPr lang="ru-RU" b="1" dirty="0" smtClean="0">
                <a:latin typeface="Times New Roman" pitchFamily="18" charset="0"/>
                <a:cs typeface="Times New Roman" pitchFamily="18" charset="0"/>
              </a:rPr>
              <a:t>)- затраты </a:t>
            </a:r>
            <a:r>
              <a:rPr lang="ru-RU" b="1" dirty="0">
                <a:latin typeface="Times New Roman" pitchFamily="18" charset="0"/>
                <a:cs typeface="Times New Roman" pitchFamily="18" charset="0"/>
              </a:rPr>
              <a:t>на строительство лесовозных дорог, перевозку рабочих к местам рубки и обратно, вывозку древесины и т. д. </a:t>
            </a:r>
          </a:p>
          <a:p>
            <a:pPr marL="274320" indent="-274320" eaLnBrk="1" fontAlgn="auto" hangingPunct="1">
              <a:spcAft>
                <a:spcPts val="0"/>
              </a:spcAft>
              <a:buFont typeface="Wingdings"/>
              <a:buChar char=""/>
              <a:defRPr/>
            </a:pPr>
            <a:endParaRPr lang="ru-RU" b="1"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wrap="square" lIns="91440" tIns="45720" rIns="91440" bIns="45720" numCol="1" anchorCtr="0" compatLnSpc="1">
            <a:prstTxWarp prst="textNoShape">
              <a:avLst/>
            </a:prstTxWarp>
            <a:normAutofit fontScale="90000"/>
          </a:bodyPr>
          <a:lstStyle/>
          <a:p>
            <a:pPr eaLnBrk="1" hangingPunct="1">
              <a:defRPr/>
            </a:pPr>
            <a:r>
              <a:rPr lang="ru-RU" sz="2800" b="1" cap="none" dirty="0" smtClean="0">
                <a:solidFill>
                  <a:schemeClr val="tx1"/>
                </a:solidFill>
                <a:latin typeface="Times New Roman" pitchFamily="18" charset="0"/>
                <a:cs typeface="Times New Roman" pitchFamily="18" charset="0"/>
              </a:rPr>
              <a:t>2.4. ПРИМЕНЕНИЕ ЗАТРАТНОГО МЕТОДА ОЦЕНКИ ЦЕНЫ ПРИРОДНЫХ РЕСУРСОВ</a:t>
            </a:r>
          </a:p>
        </p:txBody>
      </p:sp>
      <p:sp>
        <p:nvSpPr>
          <p:cNvPr id="34818" name="Объект 2"/>
          <p:cNvSpPr>
            <a:spLocks noGrp="1"/>
          </p:cNvSpPr>
          <p:nvPr>
            <p:ph sz="quarter" idx="1"/>
          </p:nvPr>
        </p:nvSpPr>
        <p:spPr>
          <a:xfrm>
            <a:off x="457200" y="1600200"/>
            <a:ext cx="8147050" cy="4873625"/>
          </a:xfrm>
        </p:spPr>
        <p:txBody>
          <a:bodyPr/>
          <a:lstStyle/>
          <a:p>
            <a:pPr marL="0" indent="0" eaLnBrk="1" hangingPunct="1">
              <a:buFont typeface="Wingdings" pitchFamily="2" charset="2"/>
              <a:buNone/>
            </a:pPr>
            <a:r>
              <a:rPr lang="ru-RU" smtClean="0"/>
              <a:t>  </a:t>
            </a:r>
            <a:r>
              <a:rPr lang="ru-RU" b="1" smtClean="0">
                <a:solidFill>
                  <a:srgbClr val="9A3D01"/>
                </a:solidFill>
                <a:latin typeface="Times New Roman" pitchFamily="18" charset="0"/>
                <a:cs typeface="Times New Roman" pitchFamily="18" charset="0"/>
              </a:rPr>
              <a:t>используется для оценки стоимости восстановления природного блага при его утрате или деградации : </a:t>
            </a:r>
          </a:p>
          <a:p>
            <a:pPr marL="0" indent="0" eaLnBrk="1" hangingPunct="1">
              <a:buFont typeface="Wingdings" pitchFamily="2" charset="2"/>
              <a:buNone/>
            </a:pPr>
            <a:r>
              <a:rPr lang="ru-RU" b="1" smtClean="0">
                <a:latin typeface="Times New Roman" pitchFamily="18" charset="0"/>
                <a:cs typeface="Times New Roman" pitchFamily="18" charset="0"/>
              </a:rPr>
              <a:t>   </a:t>
            </a:r>
            <a:r>
              <a:rPr lang="ru-RU" b="1" i="1" smtClean="0">
                <a:latin typeface="Times New Roman" pitchFamily="18" charset="0"/>
                <a:cs typeface="Times New Roman" pitchFamily="18" charset="0"/>
              </a:rPr>
              <a:t>а) если в результате добычи полезных ископаемых изымается или разрушается плодородный почвенный слой, минимальной экономической оценкой теряемой или деградированной почвы будут затраты на восстановление плодородия этого участка (рекультивация) или повышение плодородия другого участка для компенсации потери первого участка:</a:t>
            </a:r>
          </a:p>
          <a:p>
            <a:pPr marL="0" indent="0" eaLnBrk="1" hangingPunct="1">
              <a:buFont typeface="Wingdings" pitchFamily="2" charset="2"/>
              <a:buNone/>
            </a:pPr>
            <a:r>
              <a:rPr lang="ru-RU" b="1" i="1" smtClean="0">
                <a:latin typeface="Times New Roman" pitchFamily="18" charset="0"/>
                <a:cs typeface="Times New Roman" pitchFamily="18" charset="0"/>
              </a:rPr>
              <a:t> б) может быть использован  для оценки </a:t>
            </a:r>
            <a:r>
              <a:rPr lang="ru-RU" b="1" i="1" smtClean="0">
                <a:solidFill>
                  <a:schemeClr val="hlink"/>
                </a:solidFill>
                <a:latin typeface="Times New Roman" pitchFamily="18" charset="0"/>
                <a:cs typeface="Times New Roman" pitchFamily="18" charset="0"/>
              </a:rPr>
              <a:t>редких видов животных и растений</a:t>
            </a:r>
            <a:r>
              <a:rPr lang="ru-RU" b="1" i="1" smtClean="0">
                <a:latin typeface="Times New Roman" pitchFamily="18" charset="0"/>
                <a:cs typeface="Times New Roman" pitchFamily="18" charset="0"/>
              </a:rPr>
              <a:t>: суммируются все виды затрат на воссоздание и нормальное существование данного вида</a:t>
            </a:r>
            <a:r>
              <a:rPr lang="ru-RU" smtClean="0"/>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2.5. Оценка стоимости земли </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7467600" cy="4873625"/>
          </a:xfrm>
        </p:spPr>
        <p:txBody>
          <a:bodyPr>
            <a:normAutofit/>
          </a:bodyPr>
          <a:lstStyle/>
          <a:p>
            <a:pPr marL="0" indent="0" eaLnBrk="1" fontAlgn="auto" hangingPunct="1">
              <a:spcAft>
                <a:spcPts val="0"/>
              </a:spcAft>
              <a:buFont typeface="Wingdings"/>
              <a:buNone/>
              <a:defRPr/>
            </a:pPr>
            <a:r>
              <a:rPr lang="ru-RU" dirty="0" smtClean="0"/>
              <a:t>                       </a:t>
            </a:r>
            <a:r>
              <a:rPr lang="ru-RU" sz="3000" b="1" dirty="0" err="1" smtClean="0">
                <a:latin typeface="Times New Roman" pitchFamily="18" charset="0"/>
                <a:cs typeface="Times New Roman" pitchFamily="18" charset="0"/>
              </a:rPr>
              <a:t>Оз</a:t>
            </a:r>
            <a:r>
              <a:rPr lang="ru-RU" sz="3000" b="1" dirty="0" smtClean="0">
                <a:latin typeface="Times New Roman" pitchFamily="18" charset="0"/>
                <a:cs typeface="Times New Roman" pitchFamily="18" charset="0"/>
              </a:rPr>
              <a:t> </a:t>
            </a:r>
            <a:r>
              <a:rPr lang="ru-RU" sz="3000" b="1" dirty="0">
                <a:latin typeface="Times New Roman" pitchFamily="18" charset="0"/>
                <a:cs typeface="Times New Roman" pitchFamily="18" charset="0"/>
              </a:rPr>
              <a:t>= К• (Y/T</a:t>
            </a:r>
            <a:r>
              <a:rPr lang="ru-RU" sz="3000" b="1" dirty="0" smtClean="0">
                <a:latin typeface="Times New Roman" pitchFamily="18" charset="0"/>
                <a:cs typeface="Times New Roman" pitchFamily="18" charset="0"/>
              </a:rPr>
              <a:t>):</a:t>
            </a:r>
            <a:r>
              <a:rPr lang="ru-RU" sz="3000" b="1" dirty="0">
                <a:latin typeface="Times New Roman" pitchFamily="18" charset="0"/>
                <a:cs typeface="Times New Roman" pitchFamily="18" charset="0"/>
              </a:rPr>
              <a:t> ):(</a:t>
            </a:r>
            <a:r>
              <a:rPr lang="en-US" sz="3000" b="1" u="sng" dirty="0">
                <a:latin typeface="Times New Roman" pitchFamily="18" charset="0"/>
                <a:cs typeface="Times New Roman" pitchFamily="18" charset="0"/>
              </a:rPr>
              <a:t>Y</a:t>
            </a:r>
            <a:r>
              <a:rPr lang="ru-RU" sz="3000" b="1" u="sng" dirty="0">
                <a:latin typeface="Times New Roman" pitchFamily="18" charset="0"/>
                <a:cs typeface="Times New Roman" pitchFamily="18" charset="0"/>
              </a:rPr>
              <a:t>/</a:t>
            </a:r>
            <a:r>
              <a:rPr lang="en-US" sz="3000" b="1" u="sng" dirty="0">
                <a:latin typeface="Times New Roman" pitchFamily="18" charset="0"/>
                <a:cs typeface="Times New Roman" pitchFamily="18" charset="0"/>
              </a:rPr>
              <a:t>T</a:t>
            </a:r>
            <a:r>
              <a:rPr lang="ru-RU" sz="3000" b="1" dirty="0">
                <a:latin typeface="Times New Roman" pitchFamily="18" charset="0"/>
                <a:cs typeface="Times New Roman" pitchFamily="18" charset="0"/>
              </a:rPr>
              <a:t> </a:t>
            </a:r>
            <a:r>
              <a:rPr lang="ru-RU" sz="3000" b="1" dirty="0" smtClean="0">
                <a:latin typeface="Times New Roman" pitchFamily="18" charset="0"/>
                <a:cs typeface="Times New Roman" pitchFamily="18" charset="0"/>
              </a:rPr>
              <a:t>),                              </a:t>
            </a:r>
            <a:endParaRPr lang="ru-RU" sz="3000" b="1" dirty="0">
              <a:latin typeface="Times New Roman" pitchFamily="18" charset="0"/>
              <a:cs typeface="Times New Roman" pitchFamily="18" charset="0"/>
            </a:endParaRPr>
          </a:p>
          <a:p>
            <a:pPr marL="0" indent="0" eaLnBrk="1" fontAlgn="auto" hangingPunct="1">
              <a:spcAft>
                <a:spcPts val="0"/>
              </a:spcAft>
              <a:buFont typeface="Wingdings"/>
              <a:buNone/>
              <a:defRPr/>
            </a:pPr>
            <a:r>
              <a:rPr lang="ru-RU" b="1" dirty="0" smtClean="0">
                <a:latin typeface="Times New Roman" pitchFamily="18" charset="0"/>
                <a:cs typeface="Times New Roman" pitchFamily="18" charset="0"/>
              </a:rPr>
              <a:t>где  </a:t>
            </a:r>
            <a:r>
              <a:rPr lang="ru-RU" sz="2800" b="1" i="1" dirty="0" err="1" smtClean="0">
                <a:latin typeface="Times New Roman" pitchFamily="18" charset="0"/>
                <a:cs typeface="Times New Roman" pitchFamily="18" charset="0"/>
              </a:rPr>
              <a:t>Оз</a:t>
            </a:r>
            <a:r>
              <a:rPr lang="ru-RU" sz="2800" b="1" i="1" dirty="0" smtClean="0">
                <a:latin typeface="Times New Roman" pitchFamily="18" charset="0"/>
                <a:cs typeface="Times New Roman" pitchFamily="18" charset="0"/>
              </a:rPr>
              <a:t> </a:t>
            </a:r>
            <a:r>
              <a:rPr lang="ru-RU" sz="2800" b="1" i="1" dirty="0">
                <a:latin typeface="Times New Roman" pitchFamily="18" charset="0"/>
                <a:cs typeface="Times New Roman" pitchFamily="18" charset="0"/>
              </a:rPr>
              <a:t>- экономическая оценка 1 га земли или сельскохозяйственных угодий;  </a:t>
            </a:r>
          </a:p>
          <a:p>
            <a:pPr marL="0" indent="0" eaLnBrk="1" fontAlgn="auto" hangingPunct="1">
              <a:spcAft>
                <a:spcPts val="0"/>
              </a:spcAft>
              <a:buFont typeface="Wingdings"/>
              <a:buNone/>
              <a:defRPr/>
            </a:pPr>
            <a:r>
              <a:rPr lang="ru-RU" sz="2800" b="1" i="1" dirty="0" smtClean="0">
                <a:latin typeface="Times New Roman" pitchFamily="18" charset="0"/>
                <a:cs typeface="Times New Roman" pitchFamily="18" charset="0"/>
              </a:rPr>
              <a:t>        К </a:t>
            </a:r>
            <a:r>
              <a:rPr lang="ru-RU" sz="2800" b="1" i="1" dirty="0">
                <a:latin typeface="Times New Roman" pitchFamily="18" charset="0"/>
                <a:cs typeface="Times New Roman" pitchFamily="18" charset="0"/>
              </a:rPr>
              <a:t>- стоимость освоения 1 га земли; </a:t>
            </a:r>
          </a:p>
          <a:p>
            <a:pPr marL="0" indent="0" eaLnBrk="1" fontAlgn="auto" hangingPunct="1">
              <a:spcAft>
                <a:spcPts val="0"/>
              </a:spcAft>
              <a:buFont typeface="Wingdings"/>
              <a:buNone/>
              <a:defRPr/>
            </a:pPr>
            <a:r>
              <a:rPr lang="ru-RU" sz="2800" b="1" i="1" dirty="0" smtClean="0">
                <a:latin typeface="Times New Roman" pitchFamily="18" charset="0"/>
                <a:cs typeface="Times New Roman" pitchFamily="18" charset="0"/>
              </a:rPr>
              <a:t>          (</a:t>
            </a:r>
            <a:r>
              <a:rPr lang="ru-RU" sz="2800" b="1" i="1" dirty="0">
                <a:latin typeface="Times New Roman" pitchFamily="18" charset="0"/>
                <a:cs typeface="Times New Roman" pitchFamily="18" charset="0"/>
              </a:rPr>
              <a:t>Y/T</a:t>
            </a:r>
            <a:r>
              <a:rPr lang="ru-RU" sz="2800" b="1" i="1" dirty="0" smtClean="0">
                <a:latin typeface="Times New Roman" pitchFamily="18" charset="0"/>
                <a:cs typeface="Times New Roman" pitchFamily="18" charset="0"/>
              </a:rPr>
              <a:t>),</a:t>
            </a:r>
            <a:r>
              <a:rPr lang="ru-RU" sz="2800" b="1" i="1" dirty="0">
                <a:latin typeface="Times New Roman" pitchFamily="18" charset="0"/>
                <a:cs typeface="Times New Roman" pitchFamily="18" charset="0"/>
              </a:rPr>
              <a:t> </a:t>
            </a:r>
            <a:r>
              <a:rPr lang="ru-RU" sz="2800" b="1" i="1" dirty="0" smtClean="0">
                <a:latin typeface="Times New Roman" pitchFamily="18" charset="0"/>
                <a:cs typeface="Times New Roman" pitchFamily="18" charset="0"/>
              </a:rPr>
              <a:t>),(</a:t>
            </a:r>
            <a:r>
              <a:rPr lang="en-US" sz="2800" b="1" i="1" u="sng" dirty="0">
                <a:latin typeface="Times New Roman" pitchFamily="18" charset="0"/>
                <a:cs typeface="Times New Roman" pitchFamily="18" charset="0"/>
              </a:rPr>
              <a:t>Y</a:t>
            </a:r>
            <a:r>
              <a:rPr lang="ru-RU" sz="2800" b="1" i="1" u="sng" dirty="0">
                <a:latin typeface="Times New Roman" pitchFamily="18" charset="0"/>
                <a:cs typeface="Times New Roman" pitchFamily="18" charset="0"/>
              </a:rPr>
              <a:t>/</a:t>
            </a:r>
            <a:r>
              <a:rPr lang="en-US" sz="2800" b="1" i="1" u="sng" dirty="0">
                <a:latin typeface="Times New Roman" pitchFamily="18" charset="0"/>
                <a:cs typeface="Times New Roman" pitchFamily="18" charset="0"/>
              </a:rPr>
              <a:t>T</a:t>
            </a:r>
            <a:r>
              <a:rPr lang="ru-RU" sz="2800" b="1" i="1" dirty="0">
                <a:latin typeface="Times New Roman" pitchFamily="18" charset="0"/>
                <a:cs typeface="Times New Roman" pitchFamily="18" charset="0"/>
              </a:rPr>
              <a:t> </a:t>
            </a:r>
            <a:r>
              <a:rPr lang="ru-RU" sz="2800" b="1" i="1" dirty="0" smtClean="0">
                <a:latin typeface="Times New Roman" pitchFamily="18" charset="0"/>
                <a:cs typeface="Times New Roman" pitchFamily="18" charset="0"/>
              </a:rPr>
              <a:t>)  </a:t>
            </a:r>
            <a:r>
              <a:rPr lang="ru-RU" sz="2800" b="1" i="1" dirty="0">
                <a:latin typeface="Times New Roman" pitchFamily="18" charset="0"/>
                <a:cs typeface="Times New Roman" pitchFamily="18" charset="0"/>
              </a:rPr>
              <a:t>- соответственно отношение урожайности к текущим затратам на производство земледельческого продукта на оцениваемом участке и в среднем по стране.</a:t>
            </a:r>
          </a:p>
          <a:p>
            <a:pPr marL="274320" indent="-274320" eaLnBrk="1" fontAlgn="auto" hangingPunct="1">
              <a:spcAft>
                <a:spcPts val="0"/>
              </a:spcAft>
              <a:buFont typeface="Wingdings"/>
              <a:buChar char=""/>
              <a:defRPr/>
            </a:pPr>
            <a:endParaRPr lang="ru-RU" sz="2800" b="1" i="1" dirty="0">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2.6. </a:t>
            </a:r>
            <a:r>
              <a:rPr lang="ru-RU" b="1" i="1" dirty="0" smtClean="0">
                <a:solidFill>
                  <a:srgbClr val="C00000"/>
                </a:solidFill>
                <a:latin typeface="Times New Roman" pitchFamily="18" charset="0"/>
                <a:cs typeface="Times New Roman" pitchFamily="18" charset="0"/>
              </a:rPr>
              <a:t>недостатки</a:t>
            </a:r>
            <a:r>
              <a:rPr lang="ru-RU" b="1" dirty="0" smtClean="0">
                <a:solidFill>
                  <a:schemeClr val="tx1"/>
                </a:solidFill>
                <a:latin typeface="Times New Roman" pitchFamily="18" charset="0"/>
                <a:cs typeface="Times New Roman" pitchFamily="18" charset="0"/>
              </a:rPr>
              <a:t> затратного метода оценки</a:t>
            </a:r>
            <a:endParaRPr lang="ru-RU" b="1" dirty="0">
              <a:solidFill>
                <a:schemeClr val="tx1"/>
              </a:solidFill>
              <a:latin typeface="Times New Roman" pitchFamily="18" charset="0"/>
              <a:cs typeface="Times New Roman" pitchFamily="18" charset="0"/>
            </a:endParaRPr>
          </a:p>
        </p:txBody>
      </p:sp>
      <p:sp>
        <p:nvSpPr>
          <p:cNvPr id="36866" name="Объект 2"/>
          <p:cNvSpPr>
            <a:spLocks noGrp="1"/>
          </p:cNvSpPr>
          <p:nvPr>
            <p:ph sz="quarter" idx="1"/>
          </p:nvPr>
        </p:nvSpPr>
        <p:spPr>
          <a:xfrm>
            <a:off x="457200" y="1412875"/>
            <a:ext cx="7931150" cy="5060950"/>
          </a:xfrm>
        </p:spPr>
        <p:txBody>
          <a:bodyPr/>
          <a:lstStyle/>
          <a:p>
            <a:pPr marL="0" indent="0" eaLnBrk="1" hangingPunct="1">
              <a:lnSpc>
                <a:spcPct val="90000"/>
              </a:lnSpc>
              <a:buFont typeface="Wingdings" pitchFamily="2" charset="2"/>
              <a:buNone/>
            </a:pPr>
            <a:r>
              <a:rPr lang="ru-RU" b="1" i="1" dirty="0" smtClean="0">
                <a:solidFill>
                  <a:srgbClr val="C00000"/>
                </a:solidFill>
                <a:latin typeface="Times New Roman" pitchFamily="18" charset="0"/>
                <a:cs typeface="Times New Roman" pitchFamily="18" charset="0"/>
              </a:rPr>
              <a:t>Наблюдается парадокс</a:t>
            </a:r>
            <a:r>
              <a:rPr lang="ru-RU" b="1" dirty="0" smtClean="0">
                <a:latin typeface="Times New Roman" pitchFamily="18" charset="0"/>
                <a:cs typeface="Times New Roman" pitchFamily="18" charset="0"/>
              </a:rPr>
              <a:t>: чем выше качество ресурса, тем меньше затрат для его освоения нужно, а в результате и меньше его экономическая оценка. Так, лучшая в стране земля (в Гродненской области) требует меньших затрат на подготовку и использование ее в сельском хозяйстве, чем аналогичный по размеру участок (на севере Витебской области) , требующий дополнительных затрат труда и материальных ресурсов на расчистку от кустарников, уборку камней и т. д. </a:t>
            </a:r>
          </a:p>
          <a:p>
            <a:pPr marL="0" indent="0" eaLnBrk="1" hangingPunct="1">
              <a:lnSpc>
                <a:spcPct val="90000"/>
              </a:lnSpc>
              <a:buFont typeface="Wingdings" pitchFamily="2" charset="2"/>
              <a:buNone/>
            </a:pPr>
            <a:r>
              <a:rPr lang="ru-RU" b="1" dirty="0" smtClean="0">
                <a:solidFill>
                  <a:schemeClr val="hlink"/>
                </a:solidFill>
                <a:latin typeface="Times New Roman" pitchFamily="18" charset="0"/>
                <a:cs typeface="Times New Roman" pitchFamily="18" charset="0"/>
              </a:rPr>
              <a:t>Это противоречие существенно ограничивает применение затратного подхода к экономической оценке природных ресурсов.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2.7. </a:t>
            </a:r>
            <a:r>
              <a:rPr lang="ru-RU" b="1" dirty="0" smtClean="0">
                <a:solidFill>
                  <a:srgbClr val="C00000"/>
                </a:solidFill>
                <a:latin typeface="Times New Roman" pitchFamily="18" charset="0"/>
                <a:cs typeface="Times New Roman" pitchFamily="18" charset="0"/>
              </a:rPr>
              <a:t>Рентная</a:t>
            </a:r>
            <a:r>
              <a:rPr lang="ru-RU" b="1" dirty="0" smtClean="0">
                <a:solidFill>
                  <a:schemeClr val="tx1"/>
                </a:solidFill>
                <a:latin typeface="Times New Roman" pitchFamily="18" charset="0"/>
                <a:cs typeface="Times New Roman" pitchFamily="18" charset="0"/>
              </a:rPr>
              <a:t> оценка цены природного ресурса </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8002588" cy="4873625"/>
          </a:xfrm>
        </p:spPr>
        <p:txBody>
          <a:bodyPr>
            <a:normAutofit/>
          </a:bodyPr>
          <a:lstStyle/>
          <a:p>
            <a:pPr marL="0" indent="0" eaLnBrk="1" fontAlgn="auto" hangingPunct="1">
              <a:spcAft>
                <a:spcPts val="0"/>
              </a:spcAft>
              <a:buFont typeface="Wingdings"/>
              <a:buNone/>
              <a:defRPr/>
            </a:pPr>
            <a:r>
              <a:rPr lang="ru-RU" sz="2600" b="1" dirty="0">
                <a:latin typeface="Times New Roman" pitchFamily="18" charset="0"/>
                <a:cs typeface="Times New Roman" pitchFamily="18" charset="0"/>
              </a:rPr>
              <a:t> </a:t>
            </a:r>
            <a:r>
              <a:rPr lang="ru-RU" sz="2600" b="1" dirty="0" smtClean="0">
                <a:latin typeface="Times New Roman" pitchFamily="18" charset="0"/>
                <a:cs typeface="Times New Roman" pitchFamily="18" charset="0"/>
              </a:rPr>
              <a:t>   </a:t>
            </a:r>
            <a:r>
              <a:rPr lang="ru-RU" sz="2800" b="1" dirty="0" smtClean="0">
                <a:latin typeface="Times New Roman" pitchFamily="18" charset="0"/>
                <a:cs typeface="Times New Roman" pitchFamily="18" charset="0"/>
              </a:rPr>
              <a:t>1. Для </a:t>
            </a:r>
            <a:r>
              <a:rPr lang="ru-RU" sz="2800" b="1" dirty="0">
                <a:latin typeface="Times New Roman" pitchFamily="18" charset="0"/>
                <a:cs typeface="Times New Roman" pitchFamily="18" charset="0"/>
              </a:rPr>
              <a:t>рентного подхода важен прежде всего факт </a:t>
            </a:r>
            <a:r>
              <a:rPr lang="ru-RU" sz="2800" b="1" i="1" dirty="0" err="1">
                <a:solidFill>
                  <a:schemeClr val="accent1">
                    <a:lumMod val="50000"/>
                  </a:schemeClr>
                </a:solidFill>
                <a:latin typeface="Times New Roman" pitchFamily="18" charset="0"/>
                <a:cs typeface="Times New Roman" pitchFamily="18" charset="0"/>
              </a:rPr>
              <a:t>лимитированности</a:t>
            </a:r>
            <a:r>
              <a:rPr lang="ru-RU" sz="2800" b="1" i="1" dirty="0">
                <a:solidFill>
                  <a:schemeClr val="accent1">
                    <a:lumMod val="50000"/>
                  </a:schemeClr>
                </a:solidFill>
                <a:latin typeface="Times New Roman" pitchFamily="18" charset="0"/>
                <a:cs typeface="Times New Roman" pitchFamily="18" charset="0"/>
              </a:rPr>
              <a:t> и уникальности </a:t>
            </a:r>
            <a:r>
              <a:rPr lang="ru-RU" sz="2800" b="1" dirty="0">
                <a:latin typeface="Times New Roman" pitchFamily="18" charset="0"/>
                <a:cs typeface="Times New Roman" pitchFamily="18" charset="0"/>
              </a:rPr>
              <a:t>ресурсов. </a:t>
            </a:r>
            <a:endParaRPr lang="ru-RU" sz="2800" b="1" dirty="0" smtClean="0">
              <a:latin typeface="Times New Roman" pitchFamily="18" charset="0"/>
              <a:cs typeface="Times New Roman" pitchFamily="18" charset="0"/>
            </a:endParaRPr>
          </a:p>
          <a:p>
            <a:pPr marL="0" indent="0" eaLnBrk="1" fontAlgn="auto" hangingPunct="1">
              <a:spcAft>
                <a:spcPts val="0"/>
              </a:spcAft>
              <a:buFont typeface="Wingdings"/>
              <a:buNone/>
              <a:defRPr/>
            </a:pPr>
            <a:r>
              <a:rPr lang="ru-RU" sz="2800" b="1" dirty="0" smtClean="0">
                <a:latin typeface="Times New Roman" pitchFamily="18" charset="0"/>
                <a:cs typeface="Times New Roman" pitchFamily="18" charset="0"/>
              </a:rPr>
              <a:t>    2. </a:t>
            </a:r>
            <a:r>
              <a:rPr lang="ru-RU" sz="2800" b="1" i="1" dirty="0" smtClean="0">
                <a:solidFill>
                  <a:schemeClr val="accent1">
                    <a:lumMod val="50000"/>
                  </a:schemeClr>
                </a:solidFill>
                <a:latin typeface="Times New Roman" pitchFamily="18" charset="0"/>
                <a:cs typeface="Times New Roman" pitchFamily="18" charset="0"/>
              </a:rPr>
              <a:t>Экономическая </a:t>
            </a:r>
            <a:r>
              <a:rPr lang="ru-RU" sz="2800" b="1" i="1" dirty="0">
                <a:solidFill>
                  <a:schemeClr val="accent1">
                    <a:lumMod val="50000"/>
                  </a:schemeClr>
                </a:solidFill>
                <a:latin typeface="Times New Roman" pitchFamily="18" charset="0"/>
                <a:cs typeface="Times New Roman" pitchFamily="18" charset="0"/>
              </a:rPr>
              <a:t>рента </a:t>
            </a:r>
            <a:r>
              <a:rPr lang="ru-RU" sz="2800" b="1" dirty="0">
                <a:latin typeface="Times New Roman" pitchFamily="18" charset="0"/>
                <a:cs typeface="Times New Roman" pitchFamily="18" charset="0"/>
              </a:rPr>
              <a:t>-</a:t>
            </a:r>
            <a:r>
              <a:rPr lang="ru-RU" sz="2800" b="1" dirty="0" smtClean="0">
                <a:latin typeface="Times New Roman" pitchFamily="18" charset="0"/>
                <a:cs typeface="Times New Roman" pitchFamily="18" charset="0"/>
              </a:rPr>
              <a:t> </a:t>
            </a:r>
            <a:r>
              <a:rPr lang="ru-RU" sz="2800" b="1" dirty="0">
                <a:latin typeface="Times New Roman" pitchFamily="18" charset="0"/>
                <a:cs typeface="Times New Roman" pitchFamily="18" charset="0"/>
              </a:rPr>
              <a:t>цена (арендная плата), которая уплачивается за пользование природными ресурсами, количество которых (запасы) ограничены. </a:t>
            </a:r>
            <a:endParaRPr lang="ru-RU" sz="2800" b="1" dirty="0" smtClean="0">
              <a:latin typeface="Times New Roman" pitchFamily="18" charset="0"/>
              <a:cs typeface="Times New Roman" pitchFamily="18" charset="0"/>
            </a:endParaRPr>
          </a:p>
          <a:p>
            <a:pPr marL="0" indent="0" eaLnBrk="1" fontAlgn="auto" hangingPunct="1">
              <a:spcAft>
                <a:spcPts val="0"/>
              </a:spcAft>
              <a:buFont typeface="Wingdings"/>
              <a:buNone/>
              <a:defRPr/>
            </a:pPr>
            <a:r>
              <a:rPr lang="ru-RU" sz="2800" b="1" i="1" dirty="0" smtClean="0">
                <a:solidFill>
                  <a:schemeClr val="accent1">
                    <a:lumMod val="50000"/>
                  </a:schemeClr>
                </a:solidFill>
                <a:latin typeface="Times New Roman" pitchFamily="18" charset="0"/>
                <a:cs typeface="Times New Roman" pitchFamily="18" charset="0"/>
              </a:rPr>
              <a:t>     3. Рента </a:t>
            </a:r>
            <a:r>
              <a:rPr lang="ru-RU" sz="2800" b="1" i="1" dirty="0">
                <a:solidFill>
                  <a:schemeClr val="accent1">
                    <a:lumMod val="50000"/>
                  </a:schemeClr>
                </a:solidFill>
                <a:latin typeface="Times New Roman" pitchFamily="18" charset="0"/>
                <a:cs typeface="Times New Roman" pitchFamily="18" charset="0"/>
              </a:rPr>
              <a:t>(дифференциальная рента) </a:t>
            </a:r>
            <a:r>
              <a:rPr lang="ru-RU" sz="2800" b="1" dirty="0">
                <a:latin typeface="Times New Roman" pitchFamily="18" charset="0"/>
                <a:cs typeface="Times New Roman" pitchFamily="18" charset="0"/>
              </a:rPr>
              <a:t>- это доход, приносимый тем или иным ресурсом в процессе его использования.</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9"/>
            <a:ext cx="8147050" cy="850106"/>
          </a:xfrm>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2.8. Расчет рентной  стоимости ресурса </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268413"/>
            <a:ext cx="8218488" cy="5205412"/>
          </a:xfrm>
        </p:spPr>
        <p:txBody>
          <a:bodyPr>
            <a:normAutofit lnSpcReduction="10000"/>
          </a:bodyPr>
          <a:lstStyle/>
          <a:p>
            <a:pPr marL="0" indent="0" eaLnBrk="1" fontAlgn="auto" hangingPunct="1">
              <a:spcAft>
                <a:spcPts val="0"/>
              </a:spcAft>
              <a:buFont typeface="Wingdings"/>
              <a:buNone/>
              <a:defRPr/>
            </a:pPr>
            <a:r>
              <a:rPr lang="ru-RU" dirty="0" smtClean="0"/>
              <a:t>          </a:t>
            </a:r>
            <a:r>
              <a:rPr lang="ru-RU" b="1" dirty="0" smtClean="0">
                <a:latin typeface="Times New Roman" pitchFamily="18" charset="0"/>
                <a:cs typeface="Times New Roman" pitchFamily="18" charset="0"/>
              </a:rPr>
              <a:t>Ценность </a:t>
            </a:r>
            <a:r>
              <a:rPr lang="ru-RU" b="1" dirty="0">
                <a:latin typeface="Times New Roman" pitchFamily="18" charset="0"/>
                <a:cs typeface="Times New Roman" pitchFamily="18" charset="0"/>
              </a:rPr>
              <a:t>запасов природных ресурсов при устойчивой эксплуатации ресурса и не изменяющихся с течением времени объемов добычи и доходов </a:t>
            </a:r>
            <a:r>
              <a:rPr lang="ru-RU" b="1"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err="1">
                <a:latin typeface="Times New Roman" pitchFamily="18" charset="0"/>
                <a:cs typeface="Times New Roman" pitchFamily="18" charset="0"/>
              </a:rPr>
              <a:t>Цр</a:t>
            </a:r>
            <a:r>
              <a:rPr lang="ru-RU" b="1" dirty="0">
                <a:latin typeface="Times New Roman" pitchFamily="18" charset="0"/>
                <a:cs typeface="Times New Roman" pitchFamily="18" charset="0"/>
              </a:rPr>
              <a:t> = N • Q(t</a:t>
            </a:r>
            <a:r>
              <a:rPr lang="ru-RU" b="1" dirty="0" smtClean="0">
                <a:latin typeface="Times New Roman" pitchFamily="18" charset="0"/>
                <a:cs typeface="Times New Roman" pitchFamily="18" charset="0"/>
              </a:rPr>
              <a:t>) К :П                                      </a:t>
            </a:r>
            <a:endParaRPr lang="ru-RU" b="1" dirty="0">
              <a:latin typeface="Times New Roman" pitchFamily="18" charset="0"/>
              <a:cs typeface="Times New Roman" pitchFamily="18" charset="0"/>
            </a:endParaRPr>
          </a:p>
          <a:p>
            <a:pPr marL="0" indent="0" eaLnBrk="1" fontAlgn="auto" hangingPunct="1">
              <a:spcAft>
                <a:spcPts val="0"/>
              </a:spcAft>
              <a:buFont typeface="Wingdings"/>
              <a:buNone/>
              <a:defRPr/>
            </a:pPr>
            <a:r>
              <a:rPr lang="ru-RU" b="1" dirty="0" smtClean="0">
                <a:latin typeface="Times New Roman" pitchFamily="18" charset="0"/>
                <a:cs typeface="Times New Roman" pitchFamily="18" charset="0"/>
              </a:rPr>
              <a:t>         </a:t>
            </a:r>
            <a:r>
              <a:rPr lang="ru-RU" b="1" i="1" dirty="0" err="1">
                <a:latin typeface="Times New Roman" pitchFamily="18" charset="0"/>
                <a:cs typeface="Times New Roman" pitchFamily="18" charset="0"/>
              </a:rPr>
              <a:t>Цр</a:t>
            </a: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 стоимость </a:t>
            </a:r>
            <a:r>
              <a:rPr lang="ru-RU" b="1" i="1" dirty="0">
                <a:latin typeface="Times New Roman" pitchFamily="18" charset="0"/>
                <a:cs typeface="Times New Roman" pitchFamily="18" charset="0"/>
              </a:rPr>
              <a:t>запасов ресурсов; </a:t>
            </a:r>
            <a:endParaRPr lang="ru-RU" b="1" i="1" dirty="0" smtClean="0">
              <a:latin typeface="Times New Roman" pitchFamily="18" charset="0"/>
              <a:cs typeface="Times New Roman" pitchFamily="18" charset="0"/>
            </a:endParaRPr>
          </a:p>
          <a:p>
            <a:pPr marL="0" indent="0" eaLnBrk="1" fontAlgn="auto" hangingPunct="1">
              <a:spcAft>
                <a:spcPts val="0"/>
              </a:spcAft>
              <a:buFont typeface="Wingdings"/>
              <a:buNone/>
              <a:defRPr/>
            </a:pPr>
            <a:r>
              <a:rPr lang="ru-RU" b="1" i="1" dirty="0" smtClean="0">
                <a:latin typeface="Times New Roman" pitchFamily="18" charset="0"/>
                <a:cs typeface="Times New Roman" pitchFamily="18" charset="0"/>
              </a:rPr>
              <a:t>         N(t</a:t>
            </a:r>
            <a:r>
              <a:rPr lang="ru-RU" b="1" i="1" dirty="0">
                <a:latin typeface="Times New Roman" pitchFamily="18" charset="0"/>
                <a:cs typeface="Times New Roman" pitchFamily="18" charset="0"/>
              </a:rPr>
              <a:t>) - чистая стоимость единицы ресурса в году t; </a:t>
            </a:r>
          </a:p>
          <a:p>
            <a:pPr marL="0" indent="0" eaLnBrk="1" fontAlgn="auto" hangingPunct="1">
              <a:spcAft>
                <a:spcPts val="0"/>
              </a:spcAft>
              <a:buFont typeface="Wingdings"/>
              <a:buNone/>
              <a:defRPr/>
            </a:pP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         Q(t</a:t>
            </a: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 объем </a:t>
            </a:r>
            <a:r>
              <a:rPr lang="ru-RU" b="1" i="1" dirty="0">
                <a:latin typeface="Times New Roman" pitchFamily="18" charset="0"/>
                <a:cs typeface="Times New Roman" pitchFamily="18" charset="0"/>
              </a:rPr>
              <a:t>добычи единицы ресурса в году t.</a:t>
            </a:r>
          </a:p>
          <a:p>
            <a:pPr marL="0" indent="0" eaLnBrk="1" fontAlgn="auto" hangingPunct="1">
              <a:spcAft>
                <a:spcPts val="0"/>
              </a:spcAft>
              <a:buFont typeface="Wingdings"/>
              <a:buNone/>
              <a:defRPr/>
            </a:pPr>
            <a:r>
              <a:rPr lang="ru-RU" b="1" dirty="0" smtClean="0">
                <a:latin typeface="Times New Roman" pitchFamily="18" charset="0"/>
                <a:cs typeface="Times New Roman" pitchFamily="18" charset="0"/>
              </a:rPr>
              <a:t>                     Е </a:t>
            </a:r>
            <a:r>
              <a:rPr lang="ru-RU" b="1" dirty="0">
                <a:latin typeface="Times New Roman" pitchFamily="18" charset="0"/>
                <a:cs typeface="Times New Roman" pitchFamily="18" charset="0"/>
              </a:rPr>
              <a:t>- ставка </a:t>
            </a:r>
            <a:r>
              <a:rPr lang="ru-RU" b="1" dirty="0" smtClean="0">
                <a:latin typeface="Times New Roman" pitchFamily="18" charset="0"/>
                <a:cs typeface="Times New Roman" pitchFamily="18" charset="0"/>
              </a:rPr>
              <a:t>дисконтирования :</a:t>
            </a:r>
            <a:endParaRPr lang="ru-RU" b="1" dirty="0">
              <a:latin typeface="Times New Roman" pitchFamily="18" charset="0"/>
              <a:cs typeface="Times New Roman" pitchFamily="18" charset="0"/>
            </a:endParaRPr>
          </a:p>
          <a:p>
            <a:pPr marL="0" indent="0" eaLnBrk="1" fontAlgn="auto" hangingPunct="1">
              <a:spcAft>
                <a:spcPts val="0"/>
              </a:spcAft>
              <a:buFont typeface="Wingdings"/>
              <a:buNone/>
              <a:defRPr/>
            </a:pPr>
            <a:r>
              <a:rPr lang="ru-RU" b="1" dirty="0">
                <a:latin typeface="Times New Roman" pitchFamily="18" charset="0"/>
                <a:cs typeface="Times New Roman" pitchFamily="18" charset="0"/>
              </a:rPr>
              <a:t>                                                 E = П:К	                                  </a:t>
            </a:r>
          </a:p>
          <a:p>
            <a:pPr marL="0" indent="0" eaLnBrk="1" fontAlgn="auto" hangingPunct="1">
              <a:spcAft>
                <a:spcPts val="0"/>
              </a:spcAft>
              <a:buFont typeface="Wingdings"/>
              <a:buNone/>
              <a:defRPr/>
            </a:pPr>
            <a:r>
              <a:rPr lang="ru-RU" b="1" i="1" dirty="0" smtClean="0">
                <a:latin typeface="Times New Roman" pitchFamily="18" charset="0"/>
                <a:cs typeface="Times New Roman" pitchFamily="18" charset="0"/>
              </a:rPr>
              <a:t>              П </a:t>
            </a:r>
            <a:r>
              <a:rPr lang="ru-RU" b="1" i="1" dirty="0">
                <a:latin typeface="Times New Roman" pitchFamily="18" charset="0"/>
                <a:cs typeface="Times New Roman" pitchFamily="18" charset="0"/>
              </a:rPr>
              <a:t>— сумма прибыли за период; </a:t>
            </a:r>
          </a:p>
          <a:p>
            <a:pPr marL="0" indent="0" eaLnBrk="1" fontAlgn="auto" hangingPunct="1">
              <a:spcAft>
                <a:spcPts val="0"/>
              </a:spcAft>
              <a:buFont typeface="Wingdings"/>
              <a:buNone/>
              <a:defRPr/>
            </a:pP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К - стоимость вложенного капитала.</a:t>
            </a:r>
          </a:p>
          <a:p>
            <a:pPr marL="0" indent="0" eaLnBrk="1" fontAlgn="auto" hangingPunct="1">
              <a:spcAft>
                <a:spcPts val="0"/>
              </a:spcAft>
              <a:buFont typeface="Wingdings"/>
              <a:buNone/>
              <a:defRPr/>
            </a:pPr>
            <a:r>
              <a:rPr lang="ru-RU" b="1" dirty="0" smtClean="0">
                <a:latin typeface="Times New Roman" pitchFamily="18" charset="0"/>
                <a:cs typeface="Times New Roman" pitchFamily="18" charset="0"/>
              </a:rPr>
              <a:t>      </a:t>
            </a:r>
            <a:r>
              <a:rPr lang="ru-RU" b="1" dirty="0" smtClean="0">
                <a:solidFill>
                  <a:schemeClr val="accent1">
                    <a:lumMod val="50000"/>
                  </a:schemeClr>
                </a:solidFill>
                <a:latin typeface="Times New Roman" pitchFamily="18" charset="0"/>
                <a:cs typeface="Times New Roman" pitchFamily="18" charset="0"/>
              </a:rPr>
              <a:t>Ставка дисконтирования  </a:t>
            </a:r>
            <a:r>
              <a:rPr lang="ru-RU" b="1" dirty="0">
                <a:solidFill>
                  <a:schemeClr val="accent1">
                    <a:lumMod val="50000"/>
                  </a:schemeClr>
                </a:solidFill>
                <a:latin typeface="Times New Roman" pitchFamily="18" charset="0"/>
                <a:cs typeface="Times New Roman" pitchFamily="18" charset="0"/>
              </a:rPr>
              <a:t>принимается, как правило, на уровне банковского процента.</a:t>
            </a:r>
          </a:p>
          <a:p>
            <a:pPr marL="274320" indent="-274320" eaLnBrk="1" fontAlgn="auto" hangingPunct="1">
              <a:spcAft>
                <a:spcPts val="0"/>
              </a:spcAft>
              <a:buFont typeface="Wingdings"/>
              <a:buChar char=""/>
              <a:defRPr/>
            </a:pPr>
            <a:endParaRPr lang="ru-RU" b="1" dirty="0">
              <a:solidFill>
                <a:schemeClr val="accent1">
                  <a:lumMod val="50000"/>
                </a:schemeClr>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498178"/>
          </a:xfrm>
        </p:spPr>
        <p:txBody>
          <a:bodyPr>
            <a:normAutofit/>
          </a:bodyPr>
          <a:lstStyle/>
          <a:p>
            <a:pPr eaLnBrk="1" fontAlgn="auto" hangingPunct="1">
              <a:spcAft>
                <a:spcPts val="0"/>
              </a:spcAft>
              <a:defRPr/>
            </a:pPr>
            <a:r>
              <a:rPr lang="ru-RU" sz="2600" b="1" dirty="0" smtClean="0">
                <a:solidFill>
                  <a:schemeClr val="tx1"/>
                </a:solidFill>
                <a:latin typeface="Times New Roman" pitchFamily="18" charset="0"/>
                <a:cs typeface="Times New Roman" pitchFamily="18" charset="0"/>
              </a:rPr>
              <a:t>1. </a:t>
            </a:r>
            <a:r>
              <a:rPr lang="ru-RU" sz="2600" b="1" dirty="0">
                <a:solidFill>
                  <a:schemeClr val="tx1"/>
                </a:solidFill>
                <a:latin typeface="Times New Roman" pitchFamily="18" charset="0"/>
                <a:cs typeface="Times New Roman" pitchFamily="18" charset="0"/>
              </a:rPr>
              <a:t>Учет и оценка стоимости  природных ресурсов. Функции и задачи экономической оценки природных </a:t>
            </a:r>
            <a:r>
              <a:rPr lang="ru-RU" sz="2600" b="1" dirty="0" smtClean="0">
                <a:solidFill>
                  <a:schemeClr val="tx1"/>
                </a:solidFill>
                <a:latin typeface="Times New Roman" pitchFamily="18" charset="0"/>
                <a:cs typeface="Times New Roman" pitchFamily="18" charset="0"/>
              </a:rPr>
              <a:t>ресурсов</a:t>
            </a:r>
            <a:endParaRPr lang="ru-RU" sz="2600" dirty="0">
              <a:solidFill>
                <a:schemeClr val="tx1"/>
              </a:solidFill>
              <a:latin typeface="Times New Roman" pitchFamily="18" charset="0"/>
              <a:cs typeface="Times New Roman" pitchFamily="18" charset="0"/>
            </a:endParaRPr>
          </a:p>
        </p:txBody>
      </p:sp>
      <p:sp>
        <p:nvSpPr>
          <p:cNvPr id="14338" name="Объект 2"/>
          <p:cNvSpPr>
            <a:spLocks noGrp="1"/>
          </p:cNvSpPr>
          <p:nvPr>
            <p:ph sz="quarter" idx="1"/>
          </p:nvPr>
        </p:nvSpPr>
        <p:spPr>
          <a:xfrm>
            <a:off x="457200" y="2060575"/>
            <a:ext cx="7467600" cy="4413250"/>
          </a:xfrm>
        </p:spPr>
        <p:txBody>
          <a:bodyPr/>
          <a:lstStyle/>
          <a:p>
            <a:pPr eaLnBrk="1" hangingPunct="1"/>
            <a:endParaRPr lang="ru-RU" smtClean="0"/>
          </a:p>
        </p:txBody>
      </p:sp>
      <p:pic>
        <p:nvPicPr>
          <p:cNvPr id="14339" name="Picture 2"/>
          <p:cNvPicPr>
            <a:picLocks noChangeAspect="1" noChangeArrowheads="1"/>
          </p:cNvPicPr>
          <p:nvPr/>
        </p:nvPicPr>
        <p:blipFill>
          <a:blip r:embed="rId2"/>
          <a:srcRect/>
          <a:stretch>
            <a:fillRect/>
          </a:stretch>
        </p:blipFill>
        <p:spPr bwMode="auto">
          <a:xfrm>
            <a:off x="468313" y="2204864"/>
            <a:ext cx="6911975" cy="3816524"/>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Заголовок 1"/>
          <p:cNvSpPr>
            <a:spLocks noGrp="1"/>
          </p:cNvSpPr>
          <p:nvPr>
            <p:ph type="title"/>
          </p:nvPr>
        </p:nvSpPr>
        <p:spPr bwMode="auto"/>
        <p:txBody>
          <a:bodyPr wrap="square" lIns="91440" tIns="45720" rIns="91440" bIns="45720" numCol="1" anchorCtr="0" compatLnSpc="1">
            <a:prstTxWarp prst="textNoShape">
              <a:avLst/>
            </a:prstTxWarp>
          </a:bodyPr>
          <a:lstStyle/>
          <a:p>
            <a:pPr eaLnBrk="1" hangingPunct="1"/>
            <a:r>
              <a:rPr lang="ru-RU" sz="2400" b="1" cap="none" dirty="0" smtClean="0">
                <a:solidFill>
                  <a:schemeClr val="tx1"/>
                </a:solidFill>
                <a:latin typeface="Times New Roman" pitchFamily="18" charset="0"/>
                <a:cs typeface="Times New Roman" pitchFamily="18" charset="0"/>
              </a:rPr>
              <a:t>2.9.  МЕТОД РЕНТНОЙ ОЦЕНКИ РЕСУРСОВ  ПО </a:t>
            </a:r>
            <a:r>
              <a:rPr lang="ru-RU" sz="2400" b="1" cap="none" dirty="0" smtClean="0">
                <a:solidFill>
                  <a:srgbClr val="C00000"/>
                </a:solidFill>
                <a:latin typeface="Times New Roman" pitchFamily="18" charset="0"/>
                <a:cs typeface="Times New Roman" pitchFamily="18" charset="0"/>
              </a:rPr>
              <a:t>ЗАМЫКАЮЩИМ</a:t>
            </a:r>
            <a:r>
              <a:rPr lang="ru-RU" sz="2400" b="1" cap="none" dirty="0" smtClean="0">
                <a:solidFill>
                  <a:schemeClr val="tx1"/>
                </a:solidFill>
                <a:latin typeface="Times New Roman" pitchFamily="18" charset="0"/>
                <a:cs typeface="Times New Roman" pitchFamily="18" charset="0"/>
              </a:rPr>
              <a:t> ЗАТРАТАМ</a:t>
            </a:r>
          </a:p>
        </p:txBody>
      </p:sp>
      <p:sp>
        <p:nvSpPr>
          <p:cNvPr id="3" name="Объект 2"/>
          <p:cNvSpPr>
            <a:spLocks noGrp="1"/>
          </p:cNvSpPr>
          <p:nvPr>
            <p:ph sz="quarter" idx="1"/>
          </p:nvPr>
        </p:nvSpPr>
        <p:spPr>
          <a:xfrm>
            <a:off x="457200" y="1600200"/>
            <a:ext cx="7715250" cy="4873625"/>
          </a:xfrm>
        </p:spPr>
        <p:txBody>
          <a:bodyPr>
            <a:normAutofit lnSpcReduction="10000"/>
          </a:bodyPr>
          <a:lstStyle/>
          <a:p>
            <a:pPr marL="0" indent="0" eaLnBrk="1" fontAlgn="auto" hangingPunct="1">
              <a:spcAft>
                <a:spcPts val="0"/>
              </a:spcAft>
              <a:buFont typeface="Wingdings"/>
              <a:buNone/>
              <a:defRPr/>
            </a:pPr>
            <a:r>
              <a:rPr lang="ru-RU" dirty="0"/>
              <a:t> </a:t>
            </a:r>
            <a:r>
              <a:rPr lang="ru-RU" dirty="0" smtClean="0"/>
              <a:t>   </a:t>
            </a:r>
            <a:r>
              <a:rPr lang="ru-RU" b="1" dirty="0" smtClean="0">
                <a:latin typeface="Times New Roman" pitchFamily="18" charset="0"/>
                <a:cs typeface="Times New Roman" pitchFamily="18" charset="0"/>
              </a:rPr>
              <a:t>Способ </a:t>
            </a:r>
            <a:r>
              <a:rPr lang="ru-RU" b="1" dirty="0">
                <a:latin typeface="Times New Roman" pitchFamily="18" charset="0"/>
                <a:cs typeface="Times New Roman" pitchFamily="18" charset="0"/>
              </a:rPr>
              <a:t>основан на определении экономии затрат на добычу ресурсов, возникающей в результате добычи ресурса </a:t>
            </a:r>
            <a:r>
              <a:rPr lang="ru-RU" b="1" i="1" dirty="0">
                <a:solidFill>
                  <a:schemeClr val="accent1">
                    <a:lumMod val="50000"/>
                  </a:schemeClr>
                </a:solidFill>
                <a:latin typeface="Times New Roman" pitchFamily="18" charset="0"/>
                <a:cs typeface="Times New Roman" pitchFamily="18" charset="0"/>
              </a:rPr>
              <a:t>более высокого качества </a:t>
            </a:r>
            <a:r>
              <a:rPr lang="ru-RU" b="1" dirty="0">
                <a:latin typeface="Times New Roman" pitchFamily="18" charset="0"/>
                <a:cs typeface="Times New Roman" pitchFamily="18" charset="0"/>
              </a:rPr>
              <a:t>или </a:t>
            </a:r>
            <a:r>
              <a:rPr lang="ru-RU" b="1" i="1" dirty="0">
                <a:solidFill>
                  <a:schemeClr val="accent1">
                    <a:lumMod val="50000"/>
                  </a:schemeClr>
                </a:solidFill>
                <a:latin typeface="Times New Roman" pitchFamily="18" charset="0"/>
                <a:cs typeface="Times New Roman" pitchFamily="18" charset="0"/>
              </a:rPr>
              <a:t>лучшего местоположения </a:t>
            </a:r>
            <a:r>
              <a:rPr lang="ru-RU" b="1" dirty="0">
                <a:latin typeface="Times New Roman" pitchFamily="18" charset="0"/>
                <a:cs typeface="Times New Roman" pitchFamily="18" charset="0"/>
              </a:rPr>
              <a:t>по сравнению с ресурсом худшего качества или худшего местоположения, который еще называют </a:t>
            </a:r>
            <a:r>
              <a:rPr lang="ru-RU" b="1" dirty="0">
                <a:solidFill>
                  <a:schemeClr val="accent1">
                    <a:lumMod val="50000"/>
                  </a:schemeClr>
                </a:solidFill>
                <a:latin typeface="Times New Roman" pitchFamily="18" charset="0"/>
                <a:cs typeface="Times New Roman" pitchFamily="18" charset="0"/>
              </a:rPr>
              <a:t>замыкающим.</a:t>
            </a: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Дифференциальная рента </a:t>
            </a:r>
            <a:r>
              <a:rPr lang="en-US" b="1" dirty="0" smtClean="0">
                <a:latin typeface="Times New Roman" pitchFamily="18" charset="0"/>
                <a:cs typeface="Times New Roman" pitchFamily="18" charset="0"/>
              </a:rPr>
              <a:t>Rd </a:t>
            </a:r>
            <a:r>
              <a:rPr lang="ru-RU" b="1" dirty="0" smtClean="0">
                <a:latin typeface="Times New Roman" pitchFamily="18" charset="0"/>
                <a:cs typeface="Times New Roman" pitchFamily="18" charset="0"/>
              </a:rPr>
              <a:t> равна:</a:t>
            </a:r>
            <a:endParaRPr lang="ru-RU" b="1" dirty="0">
              <a:latin typeface="Times New Roman" pitchFamily="18" charset="0"/>
              <a:cs typeface="Times New Roman" pitchFamily="18" charset="0"/>
            </a:endParaRPr>
          </a:p>
          <a:p>
            <a:pPr marL="0" indent="0" eaLnBrk="1" fontAlgn="auto" hangingPunct="1">
              <a:spcAft>
                <a:spcPts val="0"/>
              </a:spcAft>
              <a:buFont typeface="Wingdings"/>
              <a:buNone/>
              <a:defRPr/>
            </a:pP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Rd</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 (</a:t>
            </a:r>
            <a:r>
              <a:rPr lang="ru-RU" b="1" dirty="0" err="1">
                <a:latin typeface="Times New Roman" pitchFamily="18" charset="0"/>
                <a:cs typeface="Times New Roman" pitchFamily="18" charset="0"/>
              </a:rPr>
              <a:t>Zn</a:t>
            </a:r>
            <a:r>
              <a:rPr lang="ru-RU" b="1" dirty="0">
                <a:latin typeface="Times New Roman" pitchFamily="18" charset="0"/>
                <a:cs typeface="Times New Roman" pitchFamily="18" charset="0"/>
              </a:rPr>
              <a:t> - </a:t>
            </a:r>
            <a:r>
              <a:rPr lang="ru-RU" b="1" dirty="0" err="1">
                <a:latin typeface="Times New Roman" pitchFamily="18" charset="0"/>
                <a:cs typeface="Times New Roman" pitchFamily="18" charset="0"/>
              </a:rPr>
              <a:t>Zi</a:t>
            </a: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 </a:t>
            </a:r>
            <a:r>
              <a:rPr lang="ru-RU" b="1" dirty="0" err="1">
                <a:latin typeface="Times New Roman" pitchFamily="18" charset="0"/>
                <a:cs typeface="Times New Roman" pitchFamily="18" charset="0"/>
              </a:rPr>
              <a:t>Qi</a:t>
            </a:r>
            <a:r>
              <a:rPr lang="ru-RU" b="1" dirty="0">
                <a:latin typeface="Times New Roman" pitchFamily="18" charset="0"/>
                <a:cs typeface="Times New Roman" pitchFamily="18" charset="0"/>
              </a:rPr>
              <a:t>,	                       </a:t>
            </a:r>
          </a:p>
          <a:p>
            <a:pPr marL="0" indent="0" eaLnBrk="1" fontAlgn="auto" hangingPunct="1">
              <a:spcAft>
                <a:spcPts val="0"/>
              </a:spcAft>
              <a:buFont typeface="Wingdings"/>
              <a:buNone/>
              <a:defRPr/>
            </a:pPr>
            <a:r>
              <a:rPr lang="ru-RU" b="1" dirty="0" smtClean="0">
                <a:latin typeface="Times New Roman" pitchFamily="18" charset="0"/>
                <a:cs typeface="Times New Roman" pitchFamily="18" charset="0"/>
              </a:rPr>
              <a:t>            </a:t>
            </a:r>
            <a:r>
              <a:rPr lang="ru-RU" b="1" i="1" dirty="0" err="1">
                <a:latin typeface="Times New Roman" pitchFamily="18" charset="0"/>
                <a:cs typeface="Times New Roman" pitchFamily="18" charset="0"/>
              </a:rPr>
              <a:t>Zn</a:t>
            </a:r>
            <a:r>
              <a:rPr lang="ru-RU" b="1" i="1" dirty="0">
                <a:latin typeface="Times New Roman" pitchFamily="18" charset="0"/>
                <a:cs typeface="Times New Roman" pitchFamily="18" charset="0"/>
              </a:rPr>
              <a:t> - затраты на добычу ресурса из источника с наиболее низким качеством ресурса (замыкающие затраты); </a:t>
            </a:r>
          </a:p>
          <a:p>
            <a:pPr marL="0" indent="0" eaLnBrk="1" fontAlgn="auto" hangingPunct="1">
              <a:spcAft>
                <a:spcPts val="0"/>
              </a:spcAft>
              <a:buFont typeface="Wingdings"/>
              <a:buNone/>
              <a:defRPr/>
            </a:pPr>
            <a:r>
              <a:rPr lang="ru-RU" b="1" i="1" dirty="0" smtClean="0">
                <a:latin typeface="Times New Roman" pitchFamily="18" charset="0"/>
                <a:cs typeface="Times New Roman" pitchFamily="18" charset="0"/>
              </a:rPr>
              <a:t>           </a:t>
            </a:r>
            <a:r>
              <a:rPr lang="ru-RU" b="1" i="1" dirty="0" err="1" smtClean="0">
                <a:latin typeface="Times New Roman" pitchFamily="18" charset="0"/>
                <a:cs typeface="Times New Roman" pitchFamily="18" charset="0"/>
              </a:rPr>
              <a:t>Zi</a:t>
            </a: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 индивидуальные затраты на добычу ресурса;                         </a:t>
            </a:r>
          </a:p>
          <a:p>
            <a:pPr marL="0" indent="0" eaLnBrk="1" fontAlgn="auto" hangingPunct="1">
              <a:spcAft>
                <a:spcPts val="0"/>
              </a:spcAft>
              <a:buFont typeface="Wingdings"/>
              <a:buNone/>
              <a:defRPr/>
            </a:pPr>
            <a:r>
              <a:rPr lang="ru-RU" b="1" i="1" dirty="0" smtClean="0">
                <a:latin typeface="Times New Roman" pitchFamily="18" charset="0"/>
                <a:cs typeface="Times New Roman" pitchFamily="18" charset="0"/>
              </a:rPr>
              <a:t>            </a:t>
            </a:r>
            <a:r>
              <a:rPr lang="ru-RU" b="1" i="1" dirty="0" err="1" smtClean="0">
                <a:latin typeface="Times New Roman" pitchFamily="18" charset="0"/>
                <a:cs typeface="Times New Roman" pitchFamily="18" charset="0"/>
              </a:rPr>
              <a:t>Qi</a:t>
            </a: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 индивидуальный объем добычи ресурса.</a:t>
            </a:r>
          </a:p>
          <a:p>
            <a:pPr marL="274320" indent="-274320" eaLnBrk="1" fontAlgn="auto" hangingPunct="1">
              <a:spcAft>
                <a:spcPts val="0"/>
              </a:spcAft>
              <a:buFont typeface="Wingdings"/>
              <a:buChar char=""/>
              <a:defRPr/>
            </a:pP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Заголовок 1"/>
          <p:cNvSpPr>
            <a:spLocks noGrp="1"/>
          </p:cNvSpPr>
          <p:nvPr>
            <p:ph type="title"/>
          </p:nvPr>
        </p:nvSpPr>
        <p:spPr bwMode="auto"/>
        <p:txBody>
          <a:bodyPr wrap="square" lIns="91440" tIns="45720" rIns="91440" bIns="45720" numCol="1" anchorCtr="0" compatLnSpc="1">
            <a:prstTxWarp prst="textNoShape">
              <a:avLst/>
            </a:prstTxWarp>
          </a:bodyPr>
          <a:lstStyle/>
          <a:p>
            <a:pPr eaLnBrk="1" hangingPunct="1"/>
            <a:r>
              <a:rPr lang="ru-RU" sz="2400" b="1" cap="none" dirty="0" smtClean="0">
                <a:solidFill>
                  <a:schemeClr val="tx1"/>
                </a:solidFill>
                <a:latin typeface="Times New Roman" pitchFamily="18" charset="0"/>
                <a:cs typeface="Times New Roman" pitchFamily="18" charset="0"/>
              </a:rPr>
              <a:t>2.10. РЕНТНАЯ ОЦЕНКА   ЗЕМЕЛЬНЫХ РЕСУРСОВ, ПОЛЕЗНЫХ ИСКОПАЕМЫХ</a:t>
            </a:r>
            <a:r>
              <a:rPr lang="ru-RU" b="1" cap="none" dirty="0" smtClean="0">
                <a:solidFill>
                  <a:schemeClr val="tx1"/>
                </a:solidFill>
                <a:latin typeface="Times New Roman" pitchFamily="18" charset="0"/>
                <a:cs typeface="Times New Roman" pitchFamily="18" charset="0"/>
              </a:rPr>
              <a:t>. </a:t>
            </a:r>
          </a:p>
        </p:txBody>
      </p:sp>
      <p:sp>
        <p:nvSpPr>
          <p:cNvPr id="3" name="Объект 2"/>
          <p:cNvSpPr>
            <a:spLocks noGrp="1"/>
          </p:cNvSpPr>
          <p:nvPr>
            <p:ph sz="quarter" idx="1"/>
          </p:nvPr>
        </p:nvSpPr>
        <p:spPr>
          <a:xfrm>
            <a:off x="457200" y="1600200"/>
            <a:ext cx="8075613" cy="4873625"/>
          </a:xfrm>
        </p:spPr>
        <p:txBody>
          <a:bodyPr>
            <a:normAutofit/>
          </a:bodyPr>
          <a:lstStyle/>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Ц</a:t>
            </a:r>
            <a:r>
              <a:rPr lang="ru-RU" b="1" dirty="0" smtClean="0">
                <a:latin typeface="Times New Roman" pitchFamily="18" charset="0"/>
                <a:cs typeface="Times New Roman" pitchFamily="18" charset="0"/>
              </a:rPr>
              <a:t>ены природного ресурса </a:t>
            </a:r>
            <a:r>
              <a:rPr lang="ru-RU" b="1" dirty="0">
                <a:latin typeface="Times New Roman" pitchFamily="18" charset="0"/>
                <a:cs typeface="Times New Roman" pitchFamily="18" charset="0"/>
              </a:rPr>
              <a:t>(P) </a:t>
            </a:r>
            <a:r>
              <a:rPr lang="ru-RU" b="1" dirty="0" smtClean="0">
                <a:latin typeface="Times New Roman" pitchFamily="18" charset="0"/>
                <a:cs typeface="Times New Roman" pitchFamily="18" charset="0"/>
              </a:rPr>
              <a:t>:                     </a:t>
            </a:r>
            <a:endParaRPr lang="ru-RU" b="1" dirty="0">
              <a:latin typeface="Times New Roman" pitchFamily="18" charset="0"/>
              <a:cs typeface="Times New Roman" pitchFamily="18" charset="0"/>
            </a:endParaRPr>
          </a:p>
          <a:p>
            <a:pPr marL="0" indent="0" eaLnBrk="1" fontAlgn="auto" hangingPunct="1">
              <a:spcAft>
                <a:spcPts val="0"/>
              </a:spcAft>
              <a:buFont typeface="Wingdings"/>
              <a:buNone/>
              <a:defRPr/>
            </a:pPr>
            <a:r>
              <a:rPr lang="ru-RU" b="1" dirty="0">
                <a:latin typeface="Times New Roman" pitchFamily="18" charset="0"/>
                <a:cs typeface="Times New Roman" pitchFamily="18" charset="0"/>
              </a:rPr>
              <a:t>                                  P =   R/r                                   </a:t>
            </a:r>
            <a:r>
              <a:rPr lang="ru-RU" b="1" dirty="0" smtClean="0">
                <a:latin typeface="Times New Roman" pitchFamily="18" charset="0"/>
                <a:cs typeface="Times New Roman" pitchFamily="18" charset="0"/>
              </a:rPr>
              <a:t>              </a:t>
            </a: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R </a:t>
            </a:r>
            <a:r>
              <a:rPr lang="ru-RU" b="1" dirty="0">
                <a:latin typeface="Times New Roman" pitchFamily="18" charset="0"/>
                <a:cs typeface="Times New Roman" pitchFamily="18" charset="0"/>
              </a:rPr>
              <a:t>— величина годовой ренты;</a:t>
            </a:r>
          </a:p>
          <a:p>
            <a:pPr marL="0" indent="0" eaLnBrk="1" fontAlgn="auto" hangingPunct="1">
              <a:spcAft>
                <a:spcPts val="0"/>
              </a:spcAft>
              <a:buFont typeface="Wingdings"/>
              <a:buNone/>
              <a:defRPr/>
            </a:pPr>
            <a:r>
              <a:rPr lang="ru-RU" b="1" dirty="0">
                <a:latin typeface="Times New Roman" pitchFamily="18" charset="0"/>
                <a:cs typeface="Times New Roman" pitchFamily="18" charset="0"/>
              </a:rPr>
              <a:t>               r — коэффициент.</a:t>
            </a: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Цена </a:t>
            </a:r>
            <a:r>
              <a:rPr lang="ru-RU" b="1" dirty="0">
                <a:latin typeface="Times New Roman" pitchFamily="18" charset="0"/>
                <a:cs typeface="Times New Roman" pitchFamily="18" charset="0"/>
              </a:rPr>
              <a:t>земли является </a:t>
            </a:r>
            <a:r>
              <a:rPr lang="ru-RU" b="1" i="1" dirty="0">
                <a:solidFill>
                  <a:schemeClr val="accent1">
                    <a:lumMod val="50000"/>
                  </a:schemeClr>
                </a:solidFill>
                <a:latin typeface="Times New Roman" pitchFamily="18" charset="0"/>
                <a:cs typeface="Times New Roman" pitchFamily="18" charset="0"/>
              </a:rPr>
              <a:t>«капитализированной» земельной рентой. </a:t>
            </a:r>
            <a:r>
              <a:rPr lang="ru-RU" b="1" dirty="0">
                <a:latin typeface="Times New Roman" pitchFamily="18" charset="0"/>
                <a:cs typeface="Times New Roman" pitchFamily="18" charset="0"/>
              </a:rPr>
              <a:t>Р</a:t>
            </a:r>
            <a:r>
              <a:rPr lang="ru-RU" b="1" dirty="0" smtClean="0">
                <a:latin typeface="Times New Roman" pitchFamily="18" charset="0"/>
                <a:cs typeface="Times New Roman" pitchFamily="18" charset="0"/>
              </a:rPr>
              <a:t>ента </a:t>
            </a:r>
            <a:r>
              <a:rPr lang="ru-RU" b="1" dirty="0">
                <a:latin typeface="Times New Roman" pitchFamily="18" charset="0"/>
                <a:cs typeface="Times New Roman" pitchFamily="18" charset="0"/>
              </a:rPr>
              <a:t>R получается в течение неопределенно продолжительного срока. Коэффициент r берется меньше </a:t>
            </a:r>
            <a:r>
              <a:rPr lang="ru-RU" b="1" dirty="0" smtClean="0">
                <a:latin typeface="Times New Roman" pitchFamily="18" charset="0"/>
                <a:cs typeface="Times New Roman" pitchFamily="18" charset="0"/>
              </a:rPr>
              <a:t>единицы и </a:t>
            </a:r>
            <a:r>
              <a:rPr lang="ru-RU" b="1" dirty="0">
                <a:latin typeface="Times New Roman" pitchFamily="18" charset="0"/>
                <a:cs typeface="Times New Roman" pitchFamily="18" charset="0"/>
              </a:rPr>
              <a:t>его величина часто коррелируется с банковским </a:t>
            </a:r>
            <a:r>
              <a:rPr lang="ru-RU" b="1" dirty="0" smtClean="0">
                <a:latin typeface="Times New Roman" pitchFamily="18" charset="0"/>
                <a:cs typeface="Times New Roman" pitchFamily="18" charset="0"/>
              </a:rPr>
              <a:t> процентом : </a:t>
            </a:r>
            <a:r>
              <a:rPr lang="ru-RU" b="1" i="1" dirty="0" smtClean="0">
                <a:latin typeface="Times New Roman" pitchFamily="18" charset="0"/>
                <a:cs typeface="Times New Roman" pitchFamily="18" charset="0"/>
              </a:rPr>
              <a:t>если </a:t>
            </a:r>
            <a:r>
              <a:rPr lang="ru-RU" b="1" i="1" dirty="0">
                <a:latin typeface="Times New Roman" pitchFamily="18" charset="0"/>
                <a:cs typeface="Times New Roman" pitchFamily="18" charset="0"/>
              </a:rPr>
              <a:t>ежегодная рента земельного участка составляет 10 </a:t>
            </a:r>
            <a:r>
              <a:rPr lang="ru-RU" b="1" i="1" dirty="0" smtClean="0">
                <a:latin typeface="Times New Roman" pitchFamily="18" charset="0"/>
                <a:cs typeface="Times New Roman" pitchFamily="18" charset="0"/>
              </a:rPr>
              <a:t>у.е., </a:t>
            </a:r>
            <a:r>
              <a:rPr lang="ru-RU" b="1" i="1" dirty="0">
                <a:latin typeface="Times New Roman" pitchFamily="18" charset="0"/>
                <a:cs typeface="Times New Roman" pitchFamily="18" charset="0"/>
              </a:rPr>
              <a:t>а </a:t>
            </a:r>
            <a:r>
              <a:rPr lang="ru-RU" b="1" i="1" dirty="0" smtClean="0">
                <a:latin typeface="Times New Roman" pitchFamily="18" charset="0"/>
                <a:cs typeface="Times New Roman" pitchFamily="18" charset="0"/>
              </a:rPr>
              <a:t>банковский  </a:t>
            </a:r>
            <a:r>
              <a:rPr lang="ru-RU" b="1" i="1" dirty="0">
                <a:latin typeface="Times New Roman" pitchFamily="18" charset="0"/>
                <a:cs typeface="Times New Roman" pitchFamily="18" charset="0"/>
              </a:rPr>
              <a:t>процент равен 10 процентам, тогда цена участка равняется 100 </a:t>
            </a:r>
            <a:r>
              <a:rPr lang="ru-RU" b="1" i="1" dirty="0" smtClean="0">
                <a:latin typeface="Times New Roman" pitchFamily="18" charset="0"/>
                <a:cs typeface="Times New Roman" pitchFamily="18" charset="0"/>
              </a:rPr>
              <a:t>у.е.</a:t>
            </a:r>
            <a:endParaRPr lang="ru-RU" b="1" i="1" dirty="0">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p:cNvSpPr>
          <p:nvPr>
            <p:ph type="title" idx="4294967295"/>
          </p:nvPr>
        </p:nvSpPr>
        <p:spPr bwMode="auto">
          <a:xfrm>
            <a:off x="457200" y="274638"/>
            <a:ext cx="7467600" cy="777875"/>
          </a:xfrm>
          <a:noFill/>
        </p:spPr>
        <p:txBody>
          <a:bodyPr wrap="square" lIns="91440" tIns="45720" rIns="91440" bIns="45720" numCol="1" anchorCtr="0" compatLnSpc="1">
            <a:prstTxWarp prst="textNoShape">
              <a:avLst/>
            </a:prstTxWarp>
            <a:normAutofit fontScale="90000"/>
          </a:bodyPr>
          <a:lstStyle/>
          <a:p>
            <a:r>
              <a:rPr lang="ru-RU" b="1" cap="none" dirty="0" smtClean="0">
                <a:solidFill>
                  <a:schemeClr val="tx1"/>
                </a:solidFill>
                <a:latin typeface="Times New Roman" pitchFamily="18" charset="0"/>
              </a:rPr>
              <a:t>2.11.Варианты оценки земельных участков</a:t>
            </a:r>
          </a:p>
        </p:txBody>
      </p:sp>
      <p:sp>
        <p:nvSpPr>
          <p:cNvPr id="44034" name="Rectangle 3"/>
          <p:cNvSpPr>
            <a:spLocks noGrp="1"/>
          </p:cNvSpPr>
          <p:nvPr>
            <p:ph type="body" idx="4294967295"/>
          </p:nvPr>
        </p:nvSpPr>
        <p:spPr>
          <a:xfrm>
            <a:off x="457200" y="1052513"/>
            <a:ext cx="8002588" cy="5421312"/>
          </a:xfrm>
        </p:spPr>
        <p:txBody>
          <a:bodyPr/>
          <a:lstStyle/>
          <a:p>
            <a:pPr>
              <a:buFont typeface="Wingdings" pitchFamily="2" charset="2"/>
              <a:buNone/>
            </a:pPr>
            <a:r>
              <a:rPr lang="ru-RU" b="1" i="1" dirty="0" smtClean="0">
                <a:solidFill>
                  <a:srgbClr val="C00000"/>
                </a:solidFill>
                <a:latin typeface="Times New Roman" pitchFamily="18" charset="0"/>
                <a:cs typeface="Times New Roman" pitchFamily="18" charset="0"/>
              </a:rPr>
              <a:t>      1. Кадастровая оценка земли -</a:t>
            </a:r>
            <a:r>
              <a:rPr lang="ru-RU" b="1" dirty="0" smtClean="0">
                <a:solidFill>
                  <a:srgbClr val="C00000"/>
                </a:solidFill>
                <a:latin typeface="Times New Roman" pitchFamily="18" charset="0"/>
                <a:cs typeface="Times New Roman" pitchFamily="18" charset="0"/>
              </a:rPr>
              <a:t>   </a:t>
            </a:r>
            <a:r>
              <a:rPr lang="ru-RU" b="1" dirty="0" smtClean="0">
                <a:latin typeface="Times New Roman" pitchFamily="18" charset="0"/>
                <a:cs typeface="Times New Roman" pitchFamily="18" charset="0"/>
              </a:rPr>
              <a:t>совокупность административных и технических действий по установлению  стоимости земельных участков в границах административно-территориального образования по оценочным зонам (кластерам).</a:t>
            </a:r>
            <a:endParaRPr lang="ru-RU" b="1" i="1" dirty="0" smtClean="0">
              <a:latin typeface="Times New Roman" pitchFamily="18" charset="0"/>
              <a:cs typeface="Times New Roman" pitchFamily="18" charset="0"/>
            </a:endParaRPr>
          </a:p>
          <a:p>
            <a:pPr>
              <a:buFont typeface="Wingdings" pitchFamily="2" charset="2"/>
              <a:buNone/>
            </a:pPr>
            <a:r>
              <a:rPr lang="ru-RU" b="1" i="1" dirty="0" smtClean="0">
                <a:latin typeface="Times New Roman" pitchFamily="18" charset="0"/>
                <a:cs typeface="Times New Roman" pitchFamily="18" charset="0"/>
              </a:rPr>
              <a:t>     </a:t>
            </a:r>
            <a:r>
              <a:rPr lang="ru-RU" b="1" i="1" dirty="0" smtClean="0">
                <a:solidFill>
                  <a:srgbClr val="C00000"/>
                </a:solidFill>
                <a:latin typeface="Times New Roman" pitchFamily="18" charset="0"/>
                <a:cs typeface="Times New Roman" pitchFamily="18" charset="0"/>
              </a:rPr>
              <a:t>2.Рыночная оценка земельного участка</a:t>
            </a:r>
            <a:r>
              <a:rPr lang="ru-RU" b="1" dirty="0" smtClean="0">
                <a:solidFill>
                  <a:srgbClr val="C00000"/>
                </a:solidFill>
                <a:latin typeface="Times New Roman" pitchFamily="18" charset="0"/>
                <a:cs typeface="Times New Roman" pitchFamily="18" charset="0"/>
              </a:rPr>
              <a:t> </a:t>
            </a:r>
            <a:r>
              <a:rPr lang="ru-RU" b="1" dirty="0" smtClean="0">
                <a:latin typeface="Times New Roman" pitchFamily="18" charset="0"/>
                <a:cs typeface="Times New Roman" pitchFamily="18" charset="0"/>
              </a:rPr>
              <a:t>– стоимость единичного земельного участка на дату оценки независимыми оценщиками в соответствии с принятыми стандартами и методами оценки.</a:t>
            </a:r>
          </a:p>
          <a:p>
            <a:pPr>
              <a:buFont typeface="Wingdings" pitchFamily="2" charset="2"/>
              <a:buNone/>
            </a:pPr>
            <a:r>
              <a:rPr lang="ru-RU" b="1" i="1" dirty="0" smtClean="0">
                <a:solidFill>
                  <a:srgbClr val="C00000"/>
                </a:solidFill>
                <a:latin typeface="Times New Roman" pitchFamily="18" charset="0"/>
                <a:cs typeface="Times New Roman" pitchFamily="18" charset="0"/>
              </a:rPr>
              <a:t>3.Капитализация</a:t>
            </a:r>
            <a:r>
              <a:rPr lang="ru-RU" b="1" dirty="0" smtClean="0">
                <a:solidFill>
                  <a:srgbClr val="C00000"/>
                </a:solidFill>
                <a:latin typeface="Times New Roman" pitchFamily="18" charset="0"/>
                <a:cs typeface="Times New Roman" pitchFamily="18" charset="0"/>
              </a:rPr>
              <a:t> </a:t>
            </a:r>
            <a:r>
              <a:rPr lang="ru-RU" b="1" dirty="0" smtClean="0">
                <a:latin typeface="Times New Roman" pitchFamily="18" charset="0"/>
                <a:cs typeface="Times New Roman" pitchFamily="18" charset="0"/>
              </a:rPr>
              <a:t>- превращение величины дохода от использования земельного участка в стоимость земельного участка путем деления дохода от использования земельного участка на соответствующий коэффициент капитализации.</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Заголовок 1"/>
          <p:cNvSpPr>
            <a:spLocks noGrp="1"/>
          </p:cNvSpPr>
          <p:nvPr>
            <p:ph type="title"/>
          </p:nvPr>
        </p:nvSpPr>
        <p:spPr bwMode="auto">
          <a:xfrm>
            <a:off x="457200" y="274637"/>
            <a:ext cx="7859216" cy="1426171"/>
          </a:xfrm>
        </p:spPr>
        <p:txBody>
          <a:bodyPr wrap="square" lIns="91440" tIns="45720" rIns="91440" bIns="45720" numCol="1" anchorCtr="0" compatLnSpc="1">
            <a:prstTxWarp prst="textNoShape">
              <a:avLst/>
            </a:prstTxWarp>
            <a:normAutofit fontScale="90000"/>
          </a:bodyPr>
          <a:lstStyle/>
          <a:p>
            <a:pPr eaLnBrk="1" hangingPunct="1"/>
            <a:r>
              <a:rPr lang="ru-RU" b="1" cap="none" dirty="0" smtClean="0">
                <a:solidFill>
                  <a:schemeClr val="tx1"/>
                </a:solidFill>
                <a:latin typeface="Times New Roman" pitchFamily="18" charset="0"/>
                <a:cs typeface="Times New Roman" pitchFamily="18" charset="0"/>
              </a:rPr>
              <a:t>     </a:t>
            </a:r>
            <a:r>
              <a:rPr lang="ru-RU" sz="2900" b="1" cap="none" dirty="0" smtClean="0">
                <a:solidFill>
                  <a:schemeClr val="tx1"/>
                </a:solidFill>
                <a:latin typeface="Times New Roman" pitchFamily="18" charset="0"/>
                <a:cs typeface="Times New Roman" pitchFamily="18" charset="0"/>
              </a:rPr>
              <a:t>3. Методы </a:t>
            </a:r>
            <a:r>
              <a:rPr lang="ru-RU" sz="2900" b="1" cap="none" dirty="0">
                <a:solidFill>
                  <a:schemeClr val="tx1"/>
                </a:solidFill>
                <a:latin typeface="Times New Roman" pitchFamily="18" charset="0"/>
                <a:cs typeface="Times New Roman" pitchFamily="18" charset="0"/>
              </a:rPr>
              <a:t>оценки стоимости  </a:t>
            </a:r>
            <a:r>
              <a:rPr lang="ru-RU" sz="2900" b="1" cap="none" dirty="0" smtClean="0">
                <a:solidFill>
                  <a:schemeClr val="tx1"/>
                </a:solidFill>
                <a:latin typeface="Times New Roman" pitchFamily="18" charset="0"/>
                <a:cs typeface="Times New Roman" pitchFamily="18" charset="0"/>
              </a:rPr>
              <a:t>экологических </a:t>
            </a:r>
            <a:r>
              <a:rPr lang="ru-RU" sz="2900" b="1" cap="none" dirty="0">
                <a:solidFill>
                  <a:schemeClr val="tx1"/>
                </a:solidFill>
                <a:latin typeface="Times New Roman" pitchFamily="18" charset="0"/>
                <a:cs typeface="Times New Roman" pitchFamily="18" charset="0"/>
              </a:rPr>
              <a:t>ресурсов ( метод альтернативной стоимости, экономическая оценка экологических ресурсов</a:t>
            </a:r>
            <a:r>
              <a:rPr lang="ru-RU" sz="2900" b="1" cap="none" dirty="0" smtClean="0">
                <a:solidFill>
                  <a:schemeClr val="tx1"/>
                </a:solidFill>
                <a:latin typeface="Times New Roman" pitchFamily="18" charset="0"/>
                <a:cs typeface="Times New Roman" pitchFamily="18" charset="0"/>
              </a:rPr>
              <a:t>).</a:t>
            </a:r>
            <a:endParaRPr lang="ru-RU" sz="2900" cap="none" dirty="0" smtClean="0">
              <a:solidFill>
                <a:schemeClr val="tx1"/>
              </a:solidFill>
              <a:latin typeface="Times New Roman" pitchFamily="18" charset="0"/>
              <a:cs typeface="Times New Roman" pitchFamily="18" charset="0"/>
            </a:endParaRPr>
          </a:p>
        </p:txBody>
      </p:sp>
      <p:sp>
        <p:nvSpPr>
          <p:cNvPr id="45058" name="Объект 2"/>
          <p:cNvSpPr>
            <a:spLocks noGrp="1"/>
          </p:cNvSpPr>
          <p:nvPr>
            <p:ph sz="quarter" idx="1"/>
          </p:nvPr>
        </p:nvSpPr>
        <p:spPr>
          <a:xfrm>
            <a:off x="457200" y="1600200"/>
            <a:ext cx="7467600" cy="4873625"/>
          </a:xfrm>
        </p:spPr>
        <p:txBody>
          <a:bodyPr/>
          <a:lstStyle/>
          <a:p>
            <a:pPr eaLnBrk="1" hangingPunct="1"/>
            <a:endParaRPr lang="ru-RU" smtClean="0"/>
          </a:p>
        </p:txBody>
      </p:sp>
      <p:pic>
        <p:nvPicPr>
          <p:cNvPr id="45059" name="Picture 2"/>
          <p:cNvPicPr>
            <a:picLocks noChangeAspect="1" noChangeArrowheads="1"/>
          </p:cNvPicPr>
          <p:nvPr/>
        </p:nvPicPr>
        <p:blipFill>
          <a:blip r:embed="rId2"/>
          <a:srcRect/>
          <a:stretch>
            <a:fillRect/>
          </a:stretch>
        </p:blipFill>
        <p:spPr bwMode="auto">
          <a:xfrm>
            <a:off x="611188" y="1700809"/>
            <a:ext cx="6913562" cy="4176116"/>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3.1. Особенности потребления экологического ресурса</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7931150" cy="4873625"/>
          </a:xfrm>
        </p:spPr>
        <p:txBody>
          <a:bodyPr>
            <a:normAutofit fontScale="92500" lnSpcReduction="20000"/>
          </a:bodyPr>
          <a:lstStyle/>
          <a:p>
            <a:pPr marL="0" indent="0" eaLnBrk="1" fontAlgn="auto" hangingPunct="1">
              <a:spcAft>
                <a:spcPts val="0"/>
              </a:spcAft>
              <a:buFont typeface="Wingdings" pitchFamily="2" charset="2"/>
              <a:buNone/>
              <a:defRPr/>
            </a:pPr>
            <a:r>
              <a:rPr lang="ru-RU" dirty="0"/>
              <a:t> </a:t>
            </a:r>
            <a:r>
              <a:rPr lang="ru-RU" dirty="0" smtClean="0"/>
              <a:t>    </a:t>
            </a:r>
            <a:r>
              <a:rPr lang="ru-RU" b="1" dirty="0" smtClean="0">
                <a:latin typeface="Times New Roman" pitchFamily="18" charset="0"/>
                <a:cs typeface="Times New Roman" pitchFamily="18" charset="0"/>
              </a:rPr>
              <a:t>1. Потребление  </a:t>
            </a:r>
            <a:r>
              <a:rPr lang="ru-RU" b="1" dirty="0">
                <a:latin typeface="Times New Roman" pitchFamily="18" charset="0"/>
                <a:cs typeface="Times New Roman" pitchFamily="18" charset="0"/>
              </a:rPr>
              <a:t>предприятиями </a:t>
            </a:r>
            <a:r>
              <a:rPr lang="ru-RU" b="1" dirty="0" smtClean="0">
                <a:latin typeface="Times New Roman" pitchFamily="18" charset="0"/>
                <a:cs typeface="Times New Roman" pitchFamily="18" charset="0"/>
              </a:rPr>
              <a:t>экологического ресурса происходит за счет </a:t>
            </a:r>
            <a:r>
              <a:rPr lang="ru-RU" b="1" i="1" dirty="0" smtClean="0">
                <a:solidFill>
                  <a:srgbClr val="C00000"/>
                </a:solidFill>
                <a:latin typeface="Times New Roman" pitchFamily="18" charset="0"/>
                <a:cs typeface="Times New Roman" pitchFamily="18" charset="0"/>
              </a:rPr>
              <a:t>использования ассимиляционного </a:t>
            </a:r>
            <a:r>
              <a:rPr lang="ru-RU" b="1" i="1" dirty="0">
                <a:solidFill>
                  <a:srgbClr val="C00000"/>
                </a:solidFill>
                <a:latin typeface="Times New Roman" pitchFamily="18" charset="0"/>
                <a:cs typeface="Times New Roman" pitchFamily="18" charset="0"/>
              </a:rPr>
              <a:t>потенциала </a:t>
            </a:r>
            <a:r>
              <a:rPr lang="ru-RU" b="1" dirty="0">
                <a:latin typeface="Times New Roman" pitchFamily="18" charset="0"/>
                <a:cs typeface="Times New Roman" pitchFamily="18" charset="0"/>
              </a:rPr>
              <a:t>территории </a:t>
            </a:r>
            <a:r>
              <a:rPr lang="ru-RU" b="1" dirty="0" smtClean="0">
                <a:latin typeface="Times New Roman" pitchFamily="18" charset="0"/>
                <a:cs typeface="Times New Roman" pitchFamily="18" charset="0"/>
              </a:rPr>
              <a:t>путем </a:t>
            </a:r>
            <a:r>
              <a:rPr lang="ru-RU" b="1" dirty="0">
                <a:latin typeface="Times New Roman" pitchFamily="18" charset="0"/>
                <a:cs typeface="Times New Roman" pitchFamily="18" charset="0"/>
              </a:rPr>
              <a:t>интервенции отходов производства в </a:t>
            </a:r>
            <a:r>
              <a:rPr lang="ru-RU" b="1" dirty="0" smtClean="0">
                <a:latin typeface="Times New Roman" pitchFamily="18" charset="0"/>
                <a:cs typeface="Times New Roman" pitchFamily="18" charset="0"/>
              </a:rPr>
              <a:t>ОС ;</a:t>
            </a:r>
          </a:p>
          <a:p>
            <a:pPr marL="0" indent="0" eaLnBrk="1" fontAlgn="auto" hangingPunct="1">
              <a:spcAft>
                <a:spcPts val="0"/>
              </a:spcAft>
              <a:buFont typeface="Wingdings" pitchFamily="2" charset="2"/>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2. Стоимостная </a:t>
            </a:r>
            <a:r>
              <a:rPr lang="ru-RU" b="1" dirty="0">
                <a:latin typeface="Times New Roman" pitchFamily="18" charset="0"/>
                <a:cs typeface="Times New Roman" pitchFamily="18" charset="0"/>
              </a:rPr>
              <a:t>оценка этого показателя возможна </a:t>
            </a:r>
            <a:r>
              <a:rPr lang="ru-RU" b="1" dirty="0" smtClean="0">
                <a:latin typeface="Times New Roman" pitchFamily="18" charset="0"/>
                <a:cs typeface="Times New Roman" pitchFamily="18" charset="0"/>
              </a:rPr>
              <a:t> с </a:t>
            </a:r>
            <a:r>
              <a:rPr lang="ru-RU" b="1" dirty="0" smtClean="0">
                <a:solidFill>
                  <a:srgbClr val="C00000"/>
                </a:solidFill>
                <a:latin typeface="Times New Roman" pitchFamily="18" charset="0"/>
                <a:cs typeface="Times New Roman" pitchFamily="18" charset="0"/>
              </a:rPr>
              <a:t>учетом</a:t>
            </a:r>
            <a:r>
              <a:rPr lang="ru-RU" b="1" dirty="0" smtClean="0">
                <a:latin typeface="Times New Roman" pitchFamily="18" charset="0"/>
                <a:cs typeface="Times New Roman" pitchFamily="18" charset="0"/>
              </a:rPr>
              <a:t> показателей </a:t>
            </a:r>
            <a:r>
              <a:rPr lang="ru-RU" b="1" dirty="0" smtClean="0">
                <a:solidFill>
                  <a:srgbClr val="FF0000"/>
                </a:solidFill>
                <a:latin typeface="Times New Roman" pitchFamily="18" charset="0"/>
                <a:cs typeface="Times New Roman" pitchFamily="18" charset="0"/>
              </a:rPr>
              <a:t>удельного </a:t>
            </a:r>
            <a:r>
              <a:rPr lang="ru-RU" b="1" dirty="0" smtClean="0">
                <a:latin typeface="Times New Roman" pitchFamily="18" charset="0"/>
                <a:cs typeface="Times New Roman" pitchFamily="18" charset="0"/>
              </a:rPr>
              <a:t>ущерба наносимого </a:t>
            </a:r>
            <a:r>
              <a:rPr lang="ru-RU" b="1" dirty="0">
                <a:latin typeface="Times New Roman" pitchFamily="18" charset="0"/>
                <a:cs typeface="Times New Roman" pitchFamily="18" charset="0"/>
              </a:rPr>
              <a:t>одной условной </a:t>
            </a:r>
            <a:r>
              <a:rPr lang="ru-RU" b="1" dirty="0" smtClean="0">
                <a:latin typeface="Times New Roman" pitchFamily="18" charset="0"/>
                <a:cs typeface="Times New Roman" pitchFamily="18" charset="0"/>
              </a:rPr>
              <a:t>тонной </a:t>
            </a:r>
            <a:r>
              <a:rPr lang="ru-RU" b="1" dirty="0">
                <a:latin typeface="Times New Roman" pitchFamily="18" charset="0"/>
                <a:cs typeface="Times New Roman" pitchFamily="18" charset="0"/>
              </a:rPr>
              <a:t>загрязняющих веществ (отходов) окружающей среде территории.</a:t>
            </a:r>
          </a:p>
          <a:p>
            <a:pPr marL="0" indent="0" eaLnBrk="1" fontAlgn="auto" hangingPunct="1">
              <a:spcAft>
                <a:spcPts val="0"/>
              </a:spcAft>
              <a:buFont typeface="Wingdings" pitchFamily="2" charset="2"/>
              <a:buNone/>
              <a:defRPr/>
            </a:pPr>
            <a:r>
              <a:rPr lang="ru-RU" b="1" dirty="0" smtClean="0">
                <a:latin typeface="Times New Roman" pitchFamily="18" charset="0"/>
                <a:cs typeface="Times New Roman" pitchFamily="18" charset="0"/>
              </a:rPr>
              <a:t>      </a:t>
            </a:r>
            <a:r>
              <a:rPr lang="ru-RU" b="1" dirty="0" smtClean="0">
                <a:solidFill>
                  <a:srgbClr val="C00000"/>
                </a:solidFill>
                <a:latin typeface="Times New Roman" pitchFamily="18" charset="0"/>
                <a:cs typeface="Times New Roman" pitchFamily="18" charset="0"/>
              </a:rPr>
              <a:t>3.Безопасный  (</a:t>
            </a:r>
            <a:r>
              <a:rPr lang="ru-RU" b="1" dirty="0">
                <a:solidFill>
                  <a:srgbClr val="C00000"/>
                </a:solidFill>
                <a:latin typeface="Times New Roman" pitchFamily="18" charset="0"/>
                <a:cs typeface="Times New Roman" pitchFamily="18" charset="0"/>
              </a:rPr>
              <a:t>нормативный) </a:t>
            </a:r>
            <a:r>
              <a:rPr lang="ru-RU" b="1" dirty="0" smtClean="0">
                <a:latin typeface="Times New Roman" pitchFamily="18" charset="0"/>
                <a:cs typeface="Times New Roman" pitchFamily="18" charset="0"/>
              </a:rPr>
              <a:t>для ОС объем </a:t>
            </a:r>
            <a:r>
              <a:rPr lang="ru-RU" b="1" dirty="0">
                <a:latin typeface="Times New Roman" pitchFamily="18" charset="0"/>
                <a:cs typeface="Times New Roman" pitchFamily="18" charset="0"/>
              </a:rPr>
              <a:t>потребления экологических ресурсов территории </a:t>
            </a:r>
            <a:r>
              <a:rPr lang="ru-RU" b="1" dirty="0" smtClean="0">
                <a:latin typeface="Times New Roman" pitchFamily="18" charset="0"/>
                <a:cs typeface="Times New Roman" pitchFamily="18" charset="0"/>
              </a:rPr>
              <a:t>промышленным </a:t>
            </a:r>
            <a:r>
              <a:rPr lang="ru-RU" b="1" dirty="0">
                <a:latin typeface="Times New Roman" pitchFamily="18" charset="0"/>
                <a:cs typeface="Times New Roman" pitchFamily="18" charset="0"/>
              </a:rPr>
              <a:t>предприятием </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определяется установленными для него нормативами ПДС, ПДВ и лимитом </a:t>
            </a:r>
            <a:r>
              <a:rPr lang="ru-RU" b="1" dirty="0" smtClean="0">
                <a:latin typeface="Times New Roman" pitchFamily="18" charset="0"/>
                <a:cs typeface="Times New Roman" pitchFamily="18" charset="0"/>
              </a:rPr>
              <a:t>размещения </a:t>
            </a:r>
            <a:r>
              <a:rPr lang="ru-RU" b="1" dirty="0">
                <a:latin typeface="Times New Roman" pitchFamily="18" charset="0"/>
                <a:cs typeface="Times New Roman" pitchFamily="18" charset="0"/>
              </a:rPr>
              <a:t>отходов </a:t>
            </a:r>
            <a:r>
              <a:rPr lang="ru-RU" b="1" dirty="0" smtClean="0">
                <a:latin typeface="Times New Roman" pitchFamily="18" charset="0"/>
                <a:cs typeface="Times New Roman" pitchFamily="18" charset="0"/>
              </a:rPr>
              <a:t>производства; </a:t>
            </a:r>
          </a:p>
          <a:p>
            <a:pPr marL="0" indent="0" eaLnBrk="1" fontAlgn="auto" hangingPunct="1">
              <a:spcAft>
                <a:spcPts val="0"/>
              </a:spcAft>
              <a:buFont typeface="Wingdings" pitchFamily="2" charset="2"/>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4. При расчете учитываются соответственно </a:t>
            </a:r>
            <a:r>
              <a:rPr lang="ru-RU" b="1" dirty="0">
                <a:latin typeface="Times New Roman" pitchFamily="18" charset="0"/>
                <a:cs typeface="Times New Roman" pitchFamily="18" charset="0"/>
              </a:rPr>
              <a:t>нормативы предельно </a:t>
            </a:r>
            <a:r>
              <a:rPr lang="ru-RU" b="1" dirty="0" smtClean="0">
                <a:latin typeface="Times New Roman" pitchFamily="18" charset="0"/>
                <a:cs typeface="Times New Roman" pitchFamily="18" charset="0"/>
              </a:rPr>
              <a:t>допустимых </a:t>
            </a:r>
            <a:r>
              <a:rPr lang="ru-RU" b="1" dirty="0">
                <a:latin typeface="Times New Roman" pitchFamily="18" charset="0"/>
                <a:cs typeface="Times New Roman" pitchFamily="18" charset="0"/>
              </a:rPr>
              <a:t>сбросов в водные объекты, выбросов в атмосферу </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и лимит размещения  </a:t>
            </a:r>
            <a:r>
              <a:rPr lang="ru-RU" b="1" dirty="0" smtClean="0">
                <a:latin typeface="Times New Roman" pitchFamily="18" charset="0"/>
                <a:cs typeface="Times New Roman" pitchFamily="18" charset="0"/>
              </a:rPr>
              <a:t>каждого отхода</a:t>
            </a:r>
            <a:r>
              <a:rPr lang="ru-RU" b="1" dirty="0">
                <a:latin typeface="Times New Roman" pitchFamily="18" charset="0"/>
                <a:cs typeface="Times New Roman" pitchFamily="18" charset="0"/>
              </a:rPr>
              <a:t>.</a:t>
            </a:r>
          </a:p>
          <a:p>
            <a:pPr marL="274320" indent="-274320" eaLnBrk="1" fontAlgn="auto" hangingPunct="1">
              <a:spcAft>
                <a:spcPts val="0"/>
              </a:spcAft>
              <a:buFont typeface="Wingdings"/>
              <a:buChar char=""/>
              <a:defRPr/>
            </a:pP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19050652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3.2. Альтернативная стоимость экологического  ресурса</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341438"/>
            <a:ext cx="7859713" cy="5132387"/>
          </a:xfrm>
        </p:spPr>
        <p:txBody>
          <a:bodyPr>
            <a:normAutofit fontScale="92500" lnSpcReduction="10000"/>
          </a:bodyPr>
          <a:lstStyle/>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потенциальная </a:t>
            </a:r>
            <a:r>
              <a:rPr lang="ru-RU" b="1" dirty="0">
                <a:latin typeface="Times New Roman" pitchFamily="18" charset="0"/>
                <a:cs typeface="Times New Roman" pitchFamily="18" charset="0"/>
              </a:rPr>
              <a:t>отдача от лучшего из всех тех вариантов использования данного ресурса (блага), которые были </a:t>
            </a:r>
            <a:r>
              <a:rPr lang="ru-RU" b="1" dirty="0">
                <a:solidFill>
                  <a:srgbClr val="C00000"/>
                </a:solidFill>
                <a:latin typeface="Times New Roman" pitchFamily="18" charset="0"/>
                <a:cs typeface="Times New Roman" pitchFamily="18" charset="0"/>
              </a:rPr>
              <a:t>принципиально возможны</a:t>
            </a:r>
            <a:r>
              <a:rPr lang="ru-RU" b="1" dirty="0">
                <a:latin typeface="Times New Roman" pitchFamily="18" charset="0"/>
                <a:cs typeface="Times New Roman" pitchFamily="18" charset="0"/>
              </a:rPr>
              <a:t>, но </a:t>
            </a:r>
            <a:r>
              <a:rPr lang="ru-RU" b="1" dirty="0" smtClean="0">
                <a:latin typeface="Times New Roman" pitchFamily="18" charset="0"/>
                <a:cs typeface="Times New Roman" pitchFamily="18" charset="0"/>
              </a:rPr>
              <a:t>которые остались неиспользованными по ряду причин. </a:t>
            </a: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Альтернативная стоимость позволяют </a:t>
            </a:r>
            <a:r>
              <a:rPr lang="ru-RU" b="1" dirty="0">
                <a:latin typeface="Times New Roman" pitchFamily="18" charset="0"/>
                <a:cs typeface="Times New Roman" pitchFamily="18" charset="0"/>
              </a:rPr>
              <a:t>оценить </a:t>
            </a:r>
            <a:r>
              <a:rPr lang="ru-RU" b="1" dirty="0" smtClean="0">
                <a:latin typeface="Times New Roman" pitchFamily="18" charset="0"/>
                <a:cs typeface="Times New Roman" pitchFamily="18" charset="0"/>
              </a:rPr>
              <a:t>ПР, </a:t>
            </a:r>
            <a:r>
              <a:rPr lang="ru-RU" b="1" dirty="0">
                <a:latin typeface="Times New Roman" pitchFamily="18" charset="0"/>
                <a:cs typeface="Times New Roman" pitchFamily="18" charset="0"/>
              </a:rPr>
              <a:t>имеющие заниженную или вообще не имеющие рыночную цену, через </a:t>
            </a:r>
            <a:r>
              <a:rPr lang="ru-RU" b="1" dirty="0">
                <a:solidFill>
                  <a:srgbClr val="FF0000"/>
                </a:solidFill>
                <a:latin typeface="Times New Roman" pitchFamily="18" charset="0"/>
                <a:cs typeface="Times New Roman" pitchFamily="18" charset="0"/>
              </a:rPr>
              <a:t>упущенные доходы и выгоды</a:t>
            </a:r>
            <a:r>
              <a:rPr lang="ru-RU" b="1" dirty="0">
                <a:latin typeface="Times New Roman" pitchFamily="18" charset="0"/>
                <a:cs typeface="Times New Roman" pitchFamily="18" charset="0"/>
              </a:rPr>
              <a:t>, которые можно было бы получить при использовании данного объекта или ресурса в других целях.  </a:t>
            </a:r>
            <a:endParaRPr lang="ru-RU" b="1" dirty="0" smtClean="0">
              <a:latin typeface="Times New Roman" pitchFamily="18" charset="0"/>
              <a:cs typeface="Times New Roman" pitchFamily="18" charset="0"/>
            </a:endParaRP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Альтернативные </a:t>
            </a:r>
            <a:r>
              <a:rPr lang="ru-RU" b="1" i="1" dirty="0">
                <a:latin typeface="Times New Roman" pitchFamily="18" charset="0"/>
                <a:cs typeface="Times New Roman" pitchFamily="18" charset="0"/>
              </a:rPr>
              <a:t>стоимости охраняемых природных территорий </a:t>
            </a:r>
            <a:r>
              <a:rPr lang="ru-RU" b="1" i="1" dirty="0">
                <a:solidFill>
                  <a:srgbClr val="C00000"/>
                </a:solidFill>
                <a:latin typeface="Times New Roman" pitchFamily="18" charset="0"/>
                <a:cs typeface="Times New Roman" pitchFamily="18" charset="0"/>
              </a:rPr>
              <a:t> </a:t>
            </a:r>
            <a:r>
              <a:rPr lang="ru-RU" b="1" i="1" dirty="0" smtClean="0">
                <a:solidFill>
                  <a:srgbClr val="C00000"/>
                </a:solidFill>
                <a:latin typeface="Times New Roman" pitchFamily="18" charset="0"/>
                <a:cs typeface="Times New Roman" pitchFamily="18" charset="0"/>
              </a:rPr>
              <a:t>- </a:t>
            </a:r>
            <a:r>
              <a:rPr lang="ru-RU" b="1" i="1" dirty="0">
                <a:solidFill>
                  <a:srgbClr val="C00000"/>
                </a:solidFill>
                <a:latin typeface="Times New Roman" pitchFamily="18" charset="0"/>
                <a:cs typeface="Times New Roman" pitchFamily="18" charset="0"/>
              </a:rPr>
              <a:t>выгоды, </a:t>
            </a:r>
            <a:r>
              <a:rPr lang="ru-RU" b="1" i="1" dirty="0">
                <a:latin typeface="Times New Roman" pitchFamily="18" charset="0"/>
                <a:cs typeface="Times New Roman" pitchFamily="18" charset="0"/>
              </a:rPr>
              <a:t>которые теряют индивидуумы или общество из-за консервации </a:t>
            </a:r>
            <a:r>
              <a:rPr lang="ru-RU" b="1" i="1" dirty="0" smtClean="0">
                <a:latin typeface="Times New Roman" pitchFamily="18" charset="0"/>
                <a:cs typeface="Times New Roman" pitchFamily="18" charset="0"/>
              </a:rPr>
              <a:t>территорий </a:t>
            </a:r>
            <a:r>
              <a:rPr lang="ru-RU" b="1" i="1" dirty="0" smtClean="0">
                <a:solidFill>
                  <a:srgbClr val="C00000"/>
                </a:solidFill>
                <a:latin typeface="Times New Roman" pitchFamily="18" charset="0"/>
                <a:cs typeface="Times New Roman" pitchFamily="18" charset="0"/>
              </a:rPr>
              <a:t>(издержки </a:t>
            </a:r>
            <a:r>
              <a:rPr lang="ru-RU" b="1" i="1" dirty="0">
                <a:solidFill>
                  <a:srgbClr val="C00000"/>
                </a:solidFill>
                <a:latin typeface="Times New Roman" pitchFamily="18" charset="0"/>
                <a:cs typeface="Times New Roman" pitchFamily="18" charset="0"/>
              </a:rPr>
              <a:t>включают неполучение продукции от охраняемых </a:t>
            </a:r>
            <a:r>
              <a:rPr lang="ru-RU" b="1" i="1" dirty="0" smtClean="0">
                <a:solidFill>
                  <a:srgbClr val="C00000"/>
                </a:solidFill>
                <a:latin typeface="Times New Roman" pitchFamily="18" charset="0"/>
                <a:cs typeface="Times New Roman" pitchFamily="18" charset="0"/>
              </a:rPr>
              <a:t>территорий и выгоды</a:t>
            </a:r>
            <a:r>
              <a:rPr lang="ru-RU" b="1" i="1" dirty="0">
                <a:solidFill>
                  <a:srgbClr val="C00000"/>
                </a:solidFill>
                <a:latin typeface="Times New Roman" pitchFamily="18" charset="0"/>
                <a:cs typeface="Times New Roman" pitchFamily="18" charset="0"/>
              </a:rPr>
              <a:t>, которые могли бы быть получены от альтернативного использования </a:t>
            </a:r>
            <a:r>
              <a:rPr lang="ru-RU" b="1" i="1" dirty="0" smtClean="0">
                <a:solidFill>
                  <a:srgbClr val="C00000"/>
                </a:solidFill>
                <a:latin typeface="Times New Roman" pitchFamily="18" charset="0"/>
                <a:cs typeface="Times New Roman" pitchFamily="18" charset="0"/>
              </a:rPr>
              <a:t>.</a:t>
            </a:r>
            <a:endParaRPr lang="ru-RU" b="1" i="1" dirty="0">
              <a:solidFill>
                <a:srgbClr val="C00000"/>
              </a:solidFill>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3.3. Проект строительства ГЭС в каньоне </a:t>
            </a:r>
            <a:r>
              <a:rPr lang="ru-RU" b="1" i="1" dirty="0" err="1" smtClean="0">
                <a:solidFill>
                  <a:schemeClr val="tx1"/>
                </a:solidFill>
                <a:latin typeface="Times New Roman" pitchFamily="18" charset="0"/>
                <a:cs typeface="Times New Roman" pitchFamily="18" charset="0"/>
              </a:rPr>
              <a:t>Хелл</a:t>
            </a:r>
            <a:endParaRPr lang="ru-RU" b="1" i="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341438"/>
            <a:ext cx="8147050" cy="5132387"/>
          </a:xfrm>
        </p:spPr>
        <p:txBody>
          <a:bodyPr>
            <a:normAutofit/>
          </a:bodyPr>
          <a:lstStyle/>
          <a:p>
            <a:pPr marL="0" indent="0" eaLnBrk="1" fontAlgn="auto" hangingPunct="1">
              <a:spcAft>
                <a:spcPts val="0"/>
              </a:spcAft>
              <a:buFont typeface="Wingdings"/>
              <a:buNone/>
              <a:defRPr/>
            </a:pPr>
            <a:r>
              <a:rPr lang="ru-RU" b="1" i="1" dirty="0">
                <a:latin typeface="Times New Roman" pitchFamily="18" charset="0"/>
                <a:cs typeface="Times New Roman" pitchFamily="18" charset="0"/>
              </a:rPr>
              <a:t> </a:t>
            </a:r>
            <a:r>
              <a:rPr lang="ru-RU" b="1" i="1" dirty="0" smtClean="0">
                <a:latin typeface="Times New Roman" pitchFamily="18" charset="0"/>
                <a:cs typeface="Times New Roman" pitchFamily="18" charset="0"/>
              </a:rPr>
              <a:t> Строительство </a:t>
            </a:r>
            <a:r>
              <a:rPr lang="ru-RU" b="1" i="1" dirty="0">
                <a:latin typeface="Times New Roman" pitchFamily="18" charset="0"/>
                <a:cs typeface="Times New Roman" pitchFamily="18" charset="0"/>
              </a:rPr>
              <a:t>ГЭС погубило бы уникальную дикую природу каньона. Вместо того, чтобы прямо пытаться рассчитать экономическую ценность природы каньона в естественном состоянии, аналитики исследовали ценность наиболее дешевой альтернативы его сохранения. Анализ показал, что выгоды от проекта строительства плотины недостаточно велики для оправдания потери уникальной природы этого </a:t>
            </a:r>
            <a:r>
              <a:rPr lang="ru-RU" b="1" i="1" dirty="0" smtClean="0">
                <a:latin typeface="Times New Roman" pitchFamily="18" charset="0"/>
                <a:cs typeface="Times New Roman" pitchFamily="18" charset="0"/>
              </a:rPr>
              <a:t>места. Правительство  отказались </a:t>
            </a:r>
            <a:r>
              <a:rPr lang="ru-RU" b="1" i="1" dirty="0">
                <a:latin typeface="Times New Roman" pitchFamily="18" charset="0"/>
                <a:cs typeface="Times New Roman" pitchFamily="18" charset="0"/>
              </a:rPr>
              <a:t>от строительства, так как альтернативные затраты сохранения </a:t>
            </a:r>
            <a:r>
              <a:rPr lang="ru-RU" b="1" dirty="0">
                <a:latin typeface="Times New Roman" pitchFamily="18" charset="0"/>
                <a:cs typeface="Times New Roman" pitchFamily="18" charset="0"/>
              </a:rPr>
              <a:t>(</a:t>
            </a:r>
            <a:r>
              <a:rPr lang="ru-RU" b="1" dirty="0" smtClean="0">
                <a:solidFill>
                  <a:schemeClr val="accent1">
                    <a:lumMod val="50000"/>
                  </a:schemeClr>
                </a:solidFill>
                <a:latin typeface="Times New Roman" pitchFamily="18" charset="0"/>
                <a:cs typeface="Times New Roman" pitchFamily="18" charset="0"/>
              </a:rPr>
              <a:t>дополнительные  расходы </a:t>
            </a:r>
            <a:r>
              <a:rPr lang="ru-RU" b="1" dirty="0">
                <a:solidFill>
                  <a:schemeClr val="accent1">
                    <a:lumMod val="50000"/>
                  </a:schemeClr>
                </a:solidFill>
                <a:latin typeface="Times New Roman" pitchFamily="18" charset="0"/>
                <a:cs typeface="Times New Roman" pitchFamily="18" charset="0"/>
              </a:rPr>
              <a:t>на получение энергии из другого </a:t>
            </a:r>
            <a:r>
              <a:rPr lang="ru-RU" b="1" dirty="0" smtClean="0">
                <a:solidFill>
                  <a:schemeClr val="accent1">
                    <a:lumMod val="50000"/>
                  </a:schemeClr>
                </a:solidFill>
                <a:latin typeface="Times New Roman" pitchFamily="18" charset="0"/>
                <a:cs typeface="Times New Roman" pitchFamily="18" charset="0"/>
              </a:rPr>
              <a:t>источника) </a:t>
            </a:r>
            <a:r>
              <a:rPr lang="ru-RU" b="1" i="1" dirty="0" smtClean="0">
                <a:latin typeface="Times New Roman" pitchFamily="18" charset="0"/>
                <a:cs typeface="Times New Roman" pitchFamily="18" charset="0"/>
              </a:rPr>
              <a:t>оказались </a:t>
            </a:r>
            <a:r>
              <a:rPr lang="ru-RU" b="1" i="1" dirty="0">
                <a:latin typeface="Times New Roman" pitchFamily="18" charset="0"/>
                <a:cs typeface="Times New Roman" pitchFamily="18" charset="0"/>
              </a:rPr>
              <a:t>достаточно разумными, для того чтобы сохранить каньон </a:t>
            </a:r>
            <a:r>
              <a:rPr lang="ru-RU" b="1" i="1" dirty="0" err="1">
                <a:latin typeface="Times New Roman" pitchFamily="18" charset="0"/>
                <a:cs typeface="Times New Roman" pitchFamily="18" charset="0"/>
              </a:rPr>
              <a:t>Хелл</a:t>
            </a:r>
            <a:r>
              <a:rPr lang="ru-RU" b="1" i="1" dirty="0">
                <a:latin typeface="Times New Roman" pitchFamily="18" charset="0"/>
                <a:cs typeface="Times New Roman" pitchFamily="18" charset="0"/>
              </a:rPr>
              <a:t> в его естественном состоянии.</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r>
              <a:rPr lang="ru-RU" b="1" cap="none" dirty="0" smtClean="0">
                <a:solidFill>
                  <a:schemeClr val="tx1"/>
                </a:solidFill>
                <a:latin typeface="Times New Roman" pitchFamily="18" charset="0"/>
              </a:rPr>
              <a:t>3.4.Концепция общей экономической ценности (стоимости) (ОЭЦ) ПР</a:t>
            </a:r>
          </a:p>
        </p:txBody>
      </p:sp>
      <p:sp>
        <p:nvSpPr>
          <p:cNvPr id="51202" name="Rectangle 3"/>
          <p:cNvSpPr>
            <a:spLocks noGrp="1"/>
          </p:cNvSpPr>
          <p:nvPr>
            <p:ph type="body" idx="4294967295"/>
          </p:nvPr>
        </p:nvSpPr>
        <p:spPr>
          <a:xfrm>
            <a:off x="179512" y="1341438"/>
            <a:ext cx="8424738" cy="5132387"/>
          </a:xfrm>
        </p:spPr>
        <p:txBody>
          <a:bodyPr/>
          <a:lstStyle/>
          <a:p>
            <a:pPr>
              <a:lnSpc>
                <a:spcPct val="90000"/>
              </a:lnSpc>
              <a:buFont typeface="Wingdings" pitchFamily="2" charset="2"/>
              <a:buNone/>
            </a:pPr>
            <a:r>
              <a:rPr lang="ru-RU" sz="2200" b="1" dirty="0" smtClean="0">
                <a:latin typeface="Times New Roman" pitchFamily="18" charset="0"/>
              </a:rPr>
              <a:t>           </a:t>
            </a:r>
            <a:r>
              <a:rPr lang="ru-RU" b="1" dirty="0" smtClean="0">
                <a:solidFill>
                  <a:srgbClr val="0070C0"/>
                </a:solidFill>
                <a:latin typeface="Times New Roman" pitchFamily="18" charset="0"/>
              </a:rPr>
              <a:t>Общая социально-экономическую </a:t>
            </a:r>
            <a:r>
              <a:rPr lang="ru-RU" b="1" dirty="0" smtClean="0">
                <a:latin typeface="Times New Roman" pitchFamily="18" charset="0"/>
              </a:rPr>
              <a:t>ценность (стоимость) ПР может быть представлена суммой следующих агрегированных показателей: 1. </a:t>
            </a:r>
            <a:r>
              <a:rPr lang="ru-RU" b="1" dirty="0" smtClean="0">
                <a:solidFill>
                  <a:srgbClr val="C00000"/>
                </a:solidFill>
                <a:latin typeface="Times New Roman" pitchFamily="18" charset="0"/>
              </a:rPr>
              <a:t>стоимости использования + стоимости неиспользования.</a:t>
            </a:r>
          </a:p>
          <a:p>
            <a:pPr>
              <a:lnSpc>
                <a:spcPct val="90000"/>
              </a:lnSpc>
              <a:buFont typeface="Wingdings" pitchFamily="2" charset="2"/>
              <a:buNone/>
            </a:pPr>
            <a:r>
              <a:rPr lang="ru-RU" b="1" i="1" dirty="0" smtClean="0">
                <a:latin typeface="Times New Roman" pitchFamily="18" charset="0"/>
              </a:rPr>
              <a:t>        </a:t>
            </a:r>
            <a:r>
              <a:rPr lang="ru-RU" b="1" i="1" dirty="0" smtClean="0">
                <a:solidFill>
                  <a:srgbClr val="C00000"/>
                </a:solidFill>
                <a:latin typeface="Times New Roman" pitchFamily="18" charset="0"/>
              </a:rPr>
              <a:t>1. Стоимость использования</a:t>
            </a:r>
            <a:r>
              <a:rPr lang="ru-RU" b="1" dirty="0" smtClean="0">
                <a:latin typeface="Times New Roman" pitchFamily="18" charset="0"/>
              </a:rPr>
              <a:t> : </a:t>
            </a:r>
            <a:r>
              <a:rPr lang="ru-RU" b="1" i="1" dirty="0" smtClean="0">
                <a:latin typeface="Times New Roman" pitchFamily="18" charset="0"/>
              </a:rPr>
              <a:t>прямая стоимость </a:t>
            </a:r>
            <a:r>
              <a:rPr lang="ru-RU" b="1" dirty="0" smtClean="0">
                <a:latin typeface="Times New Roman" pitchFamily="18" charset="0"/>
              </a:rPr>
              <a:t>использования + </a:t>
            </a:r>
            <a:r>
              <a:rPr lang="ru-RU" b="1" i="1" dirty="0" smtClean="0">
                <a:latin typeface="Times New Roman" pitchFamily="18" charset="0"/>
              </a:rPr>
              <a:t>косвенная стоимость </a:t>
            </a:r>
            <a:r>
              <a:rPr lang="ru-RU" b="1" dirty="0" smtClean="0">
                <a:latin typeface="Times New Roman" pitchFamily="18" charset="0"/>
              </a:rPr>
              <a:t>использования +  </a:t>
            </a:r>
            <a:r>
              <a:rPr lang="ru-RU" b="1" i="1" dirty="0" smtClean="0">
                <a:solidFill>
                  <a:srgbClr val="C00000"/>
                </a:solidFill>
                <a:latin typeface="Times New Roman" pitchFamily="18" charset="0"/>
              </a:rPr>
              <a:t>возможная стоимость (потенциальная ценность).</a:t>
            </a:r>
            <a:r>
              <a:rPr lang="ru-RU" b="1" dirty="0" smtClean="0">
                <a:latin typeface="Times New Roman" pitchFamily="18" charset="0"/>
              </a:rPr>
              <a:t> Показатель возможной стоимости связан с консервацией ресурса для возможного использования в будущем.    </a:t>
            </a:r>
          </a:p>
          <a:p>
            <a:pPr>
              <a:lnSpc>
                <a:spcPct val="90000"/>
              </a:lnSpc>
              <a:buFont typeface="Wingdings" pitchFamily="2" charset="2"/>
              <a:buNone/>
            </a:pPr>
            <a:r>
              <a:rPr lang="ru-RU" b="1" i="1" dirty="0">
                <a:solidFill>
                  <a:schemeClr val="hlink"/>
                </a:solidFill>
                <a:latin typeface="Times New Roman" pitchFamily="18" charset="0"/>
              </a:rPr>
              <a:t> </a:t>
            </a:r>
            <a:r>
              <a:rPr lang="ru-RU" b="1" i="1" dirty="0" smtClean="0">
                <a:solidFill>
                  <a:schemeClr val="hlink"/>
                </a:solidFill>
                <a:latin typeface="Times New Roman" pitchFamily="18" charset="0"/>
              </a:rPr>
              <a:t>     </a:t>
            </a:r>
            <a:r>
              <a:rPr lang="ru-RU" b="1" i="1" dirty="0" smtClean="0">
                <a:solidFill>
                  <a:srgbClr val="C00000"/>
                </a:solidFill>
                <a:latin typeface="Times New Roman" pitchFamily="18" charset="0"/>
              </a:rPr>
              <a:t>2. Стоимость неиспользования</a:t>
            </a:r>
            <a:r>
              <a:rPr lang="ru-RU" b="1" dirty="0" smtClean="0">
                <a:latin typeface="Times New Roman" pitchFamily="18" charset="0"/>
              </a:rPr>
              <a:t> базируется на стоимости существования, которая является попыткой экономически оценить этические и эстетические аспекты: </a:t>
            </a:r>
            <a:r>
              <a:rPr lang="ru-RU" b="1" dirty="0" smtClean="0">
                <a:solidFill>
                  <a:srgbClr val="FF0000"/>
                </a:solidFill>
                <a:latin typeface="Times New Roman" pitchFamily="18" charset="0"/>
              </a:rPr>
              <a:t>ценность природы самой по себе. </a:t>
            </a:r>
          </a:p>
        </p:txBody>
      </p:sp>
    </p:spTree>
    <p:extLst>
      <p:ext uri="{BB962C8B-B14F-4D97-AF65-F5344CB8AC3E}">
        <p14:creationId xmlns:p14="http://schemas.microsoft.com/office/powerpoint/2010/main" val="26728940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Заголовок 1"/>
          <p:cNvSpPr>
            <a:spLocks noGrp="1"/>
          </p:cNvSpPr>
          <p:nvPr>
            <p:ph type="title"/>
          </p:nvPr>
        </p:nvSpPr>
        <p:spPr bwMode="auto"/>
        <p:txBody>
          <a:bodyPr wrap="square" lIns="91440" tIns="45720" rIns="91440" bIns="45720" numCol="1" anchorCtr="0" compatLnSpc="1">
            <a:prstTxWarp prst="textNoShape">
              <a:avLst/>
            </a:prstTxWarp>
          </a:bodyPr>
          <a:lstStyle/>
          <a:p>
            <a:pPr eaLnBrk="1" hangingPunct="1"/>
            <a:r>
              <a:rPr lang="ru-RU" sz="2200" b="1" cap="none" dirty="0" smtClean="0">
                <a:solidFill>
                  <a:schemeClr val="tx1"/>
                </a:solidFill>
                <a:latin typeface="Times New Roman" pitchFamily="18" charset="0"/>
                <a:cs typeface="Times New Roman" pitchFamily="18" charset="0"/>
              </a:rPr>
              <a:t>3.5. ВЕЛИЧИНА ОБЩЕЙ ЭКОНОМИЧЕСКОЙ СТОИМОСТИ(ОЭЦ)</a:t>
            </a:r>
            <a:r>
              <a:rPr lang="en-US" sz="2200" b="1" cap="none" dirty="0" smtClean="0">
                <a:solidFill>
                  <a:schemeClr val="tx1"/>
                </a:solidFill>
                <a:latin typeface="Times New Roman" pitchFamily="18" charset="0"/>
                <a:cs typeface="Times New Roman" pitchFamily="18" charset="0"/>
              </a:rPr>
              <a:t> </a:t>
            </a:r>
            <a:r>
              <a:rPr lang="ru-RU" sz="2200" b="1" i="1" cap="none" dirty="0" smtClean="0">
                <a:solidFill>
                  <a:schemeClr val="hlink"/>
                </a:solidFill>
                <a:latin typeface="Times New Roman" pitchFamily="18" charset="0"/>
                <a:cs typeface="Times New Roman" pitchFamily="18" charset="0"/>
              </a:rPr>
              <a:t>ЭКОЛОГИЧЕСКИХ</a:t>
            </a:r>
            <a:r>
              <a:rPr lang="ru-RU" sz="2200" b="1" cap="none" dirty="0" smtClean="0">
                <a:solidFill>
                  <a:schemeClr val="tx1"/>
                </a:solidFill>
                <a:latin typeface="Times New Roman" pitchFamily="18" charset="0"/>
                <a:cs typeface="Times New Roman" pitchFamily="18" charset="0"/>
              </a:rPr>
              <a:t> РЕСУРСОВ</a:t>
            </a:r>
          </a:p>
        </p:txBody>
      </p:sp>
      <p:sp>
        <p:nvSpPr>
          <p:cNvPr id="52226" name="Объект 2"/>
          <p:cNvSpPr>
            <a:spLocks noGrp="1"/>
          </p:cNvSpPr>
          <p:nvPr>
            <p:ph sz="quarter" idx="1"/>
          </p:nvPr>
        </p:nvSpPr>
        <p:spPr>
          <a:xfrm>
            <a:off x="457200" y="1600200"/>
            <a:ext cx="8075613" cy="4873625"/>
          </a:xfrm>
        </p:spPr>
        <p:txBody>
          <a:bodyPr/>
          <a:lstStyle/>
          <a:p>
            <a:pPr marL="0" indent="0" eaLnBrk="1" hangingPunct="1">
              <a:lnSpc>
                <a:spcPct val="90000"/>
              </a:lnSpc>
              <a:buFont typeface="Wingdings" pitchFamily="2" charset="2"/>
              <a:buNone/>
            </a:pPr>
            <a:r>
              <a:rPr lang="ru-RU" sz="2200" b="1" dirty="0" smtClean="0">
                <a:latin typeface="Times New Roman" pitchFamily="18" charset="0"/>
                <a:cs typeface="Times New Roman" pitchFamily="18" charset="0"/>
              </a:rPr>
              <a:t>Оценка экологического ресурса предполагает не только учет</a:t>
            </a:r>
            <a:r>
              <a:rPr lang="en-US" sz="2200" b="1" dirty="0" smtClean="0">
                <a:latin typeface="Times New Roman" pitchFamily="18" charset="0"/>
                <a:cs typeface="Times New Roman" pitchFamily="18" charset="0"/>
              </a:rPr>
              <a:t> </a:t>
            </a:r>
            <a:r>
              <a:rPr lang="ru-RU" sz="2200" b="1" dirty="0" smtClean="0">
                <a:latin typeface="Times New Roman" pitchFamily="18" charset="0"/>
                <a:cs typeface="Times New Roman" pitchFamily="18" charset="0"/>
              </a:rPr>
              <a:t>прямых ресурсных функций, но и ассимиляционных функций  природных услуг. Величина ОЭЦ является суммой двух агрегированных показателей: стоимости использования (потребительной стоимости) и стоимости неиспользования ресурса:</a:t>
            </a:r>
          </a:p>
          <a:p>
            <a:pPr marL="0" indent="0" eaLnBrk="1" hangingPunct="1">
              <a:lnSpc>
                <a:spcPct val="90000"/>
              </a:lnSpc>
              <a:buFont typeface="Wingdings" pitchFamily="2" charset="2"/>
              <a:buNone/>
            </a:pPr>
            <a:r>
              <a:rPr lang="ru-RU" sz="2200" b="1" dirty="0" smtClean="0">
                <a:latin typeface="Times New Roman" pitchFamily="18" charset="0"/>
                <a:cs typeface="Times New Roman" pitchFamily="18" charset="0"/>
              </a:rPr>
              <a:t>                  ОЭЦ = UV + </a:t>
            </a:r>
            <a:r>
              <a:rPr lang="da-DK" sz="2200" b="1" dirty="0" smtClean="0">
                <a:latin typeface="Times New Roman" pitchFamily="18" charset="0"/>
                <a:cs typeface="Times New Roman" pitchFamily="18" charset="0"/>
              </a:rPr>
              <a:t>DV + IV + OV 	</a:t>
            </a:r>
            <a:endParaRPr lang="ru-RU" sz="2200" b="1" dirty="0" smtClean="0">
              <a:latin typeface="Times New Roman" pitchFamily="18" charset="0"/>
              <a:cs typeface="Times New Roman" pitchFamily="18" charset="0"/>
            </a:endParaRPr>
          </a:p>
          <a:p>
            <a:pPr marL="0" indent="0" eaLnBrk="1" hangingPunct="1">
              <a:lnSpc>
                <a:spcPct val="90000"/>
              </a:lnSpc>
              <a:buFont typeface="Wingdings" pitchFamily="2" charset="2"/>
              <a:buNone/>
            </a:pPr>
            <a:r>
              <a:rPr lang="ru-RU" sz="2200" b="1" i="1" dirty="0" smtClean="0">
                <a:latin typeface="Times New Roman" pitchFamily="18" charset="0"/>
                <a:cs typeface="Times New Roman" pitchFamily="18" charset="0"/>
              </a:rPr>
              <a:t>              </a:t>
            </a:r>
            <a:r>
              <a:rPr lang="ru-RU" sz="2200" b="1" i="1" dirty="0" smtClean="0">
                <a:solidFill>
                  <a:srgbClr val="0070C0"/>
                </a:solidFill>
                <a:latin typeface="Times New Roman" pitchFamily="18" charset="0"/>
                <a:cs typeface="Times New Roman" pitchFamily="18" charset="0"/>
              </a:rPr>
              <a:t>UV —  стоимость неиспользования;</a:t>
            </a:r>
          </a:p>
          <a:p>
            <a:pPr marL="0" indent="0" eaLnBrk="1" hangingPunct="1">
              <a:lnSpc>
                <a:spcPct val="90000"/>
              </a:lnSpc>
              <a:buFont typeface="Wingdings" pitchFamily="2" charset="2"/>
              <a:buNone/>
            </a:pPr>
            <a:r>
              <a:rPr lang="ru-RU" sz="2200" b="1" i="1" dirty="0" smtClean="0">
                <a:solidFill>
                  <a:srgbClr val="0070C0"/>
                </a:solidFill>
                <a:latin typeface="Times New Roman" pitchFamily="18" charset="0"/>
                <a:cs typeface="Times New Roman" pitchFamily="18" charset="0"/>
              </a:rPr>
              <a:t>                DV — прямая стоимость использования;</a:t>
            </a:r>
          </a:p>
          <a:p>
            <a:pPr marL="0" indent="0" eaLnBrk="1" hangingPunct="1">
              <a:lnSpc>
                <a:spcPct val="90000"/>
              </a:lnSpc>
              <a:buFont typeface="Wingdings" pitchFamily="2" charset="2"/>
              <a:buNone/>
            </a:pPr>
            <a:r>
              <a:rPr lang="ru-RU" sz="2200" b="1" i="1" dirty="0" smtClean="0">
                <a:solidFill>
                  <a:srgbClr val="0070C0"/>
                </a:solidFill>
                <a:latin typeface="Times New Roman" pitchFamily="18" charset="0"/>
                <a:cs typeface="Times New Roman" pitchFamily="18" charset="0"/>
              </a:rPr>
              <a:t>              IV— косвенная стоимость использования;</a:t>
            </a:r>
          </a:p>
          <a:p>
            <a:pPr marL="0" indent="0" eaLnBrk="1" hangingPunct="1">
              <a:lnSpc>
                <a:spcPct val="90000"/>
              </a:lnSpc>
              <a:buFont typeface="Wingdings" pitchFamily="2" charset="2"/>
              <a:buNone/>
            </a:pPr>
            <a:r>
              <a:rPr lang="ru-RU" sz="2200" b="1" i="1" dirty="0" smtClean="0">
                <a:solidFill>
                  <a:srgbClr val="0070C0"/>
                </a:solidFill>
                <a:latin typeface="Times New Roman" pitchFamily="18" charset="0"/>
                <a:cs typeface="Times New Roman" pitchFamily="18" charset="0"/>
              </a:rPr>
              <a:t>               OV — стоимость отложенной альтернативы (потенциальная ценность). </a:t>
            </a:r>
          </a:p>
          <a:p>
            <a:pPr marL="0" indent="0" eaLnBrk="1" hangingPunct="1">
              <a:lnSpc>
                <a:spcPct val="90000"/>
              </a:lnSpc>
              <a:buFont typeface="Wingdings" pitchFamily="2" charset="2"/>
              <a:buNone/>
            </a:pPr>
            <a:r>
              <a:rPr lang="ru-RU" sz="2200" b="1" dirty="0" smtClean="0">
                <a:latin typeface="Times New Roman" pitchFamily="18" charset="0"/>
                <a:cs typeface="Times New Roman" pitchFamily="18" charset="0"/>
              </a:rPr>
              <a:t>      </a:t>
            </a:r>
            <a:r>
              <a:rPr lang="ru-RU" sz="2200" b="1" dirty="0" smtClean="0">
                <a:solidFill>
                  <a:srgbClr val="E75C01"/>
                </a:solidFill>
                <a:latin typeface="Times New Roman" pitchFamily="18" charset="0"/>
                <a:cs typeface="Times New Roman" pitchFamily="18" charset="0"/>
              </a:rPr>
              <a:t>Показатель стоимости неиспользования отражает социальные аспекты значимости ПР для общества.</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wrap="square" lIns="91440" tIns="45720" rIns="91440" bIns="45720" numCol="1" anchorCtr="0" compatLnSpc="1">
            <a:prstTxWarp prst="textNoShape">
              <a:avLst/>
            </a:prstTxWarp>
          </a:bodyPr>
          <a:lstStyle/>
          <a:p>
            <a:r>
              <a:rPr lang="ru-RU" sz="3200" b="1" cap="none" dirty="0" smtClean="0">
                <a:solidFill>
                  <a:schemeClr val="tx1"/>
                </a:solidFill>
                <a:latin typeface="Times New Roman" pitchFamily="18" charset="0"/>
                <a:cs typeface="Times New Roman" pitchFamily="18" charset="0"/>
              </a:rPr>
              <a:t>3.6.Общая экономическая стоимость лесных ресурсов</a:t>
            </a:r>
            <a:endParaRPr lang="ru-RU" cap="none" dirty="0" smtClean="0"/>
          </a:p>
        </p:txBody>
      </p:sp>
      <p:sp>
        <p:nvSpPr>
          <p:cNvPr id="53250" name="Объект 2"/>
          <p:cNvSpPr>
            <a:spLocks noGrp="1"/>
          </p:cNvSpPr>
          <p:nvPr>
            <p:ph sz="quarter" idx="1"/>
          </p:nvPr>
        </p:nvSpPr>
        <p:spPr>
          <a:xfrm>
            <a:off x="468313" y="1484313"/>
            <a:ext cx="7970837" cy="4873625"/>
          </a:xfrm>
        </p:spPr>
        <p:txBody>
          <a:bodyPr/>
          <a:lstStyle/>
          <a:p>
            <a:pPr marL="0" indent="0" algn="just">
              <a:buFont typeface="Wingdings" pitchFamily="2" charset="2"/>
              <a:buNone/>
            </a:pPr>
            <a:r>
              <a:rPr lang="en-US" b="1" smtClean="0">
                <a:solidFill>
                  <a:srgbClr val="C00000"/>
                </a:solidFill>
                <a:latin typeface="Times New Roman" pitchFamily="18" charset="0"/>
                <a:cs typeface="Times New Roman" pitchFamily="18" charset="0"/>
              </a:rPr>
              <a:t>DV</a:t>
            </a:r>
            <a:r>
              <a:rPr lang="ru-RU" b="1" smtClean="0">
                <a:solidFill>
                  <a:srgbClr val="C00000"/>
                </a:solidFill>
                <a:latin typeface="Times New Roman" pitchFamily="18" charset="0"/>
                <a:cs typeface="Times New Roman" pitchFamily="18" charset="0"/>
              </a:rPr>
              <a:t>(потребительская стоимость</a:t>
            </a:r>
            <a:r>
              <a:rPr lang="ru-RU" b="1" smtClean="0">
                <a:latin typeface="Times New Roman" pitchFamily="18" charset="0"/>
                <a:cs typeface="Times New Roman" pitchFamily="18" charset="0"/>
              </a:rPr>
              <a:t>) </a:t>
            </a:r>
            <a:r>
              <a:rPr lang="en-US" b="1" smtClean="0">
                <a:latin typeface="Times New Roman" pitchFamily="18" charset="0"/>
                <a:cs typeface="Times New Roman" pitchFamily="18" charset="0"/>
              </a:rPr>
              <a:t>- </a:t>
            </a:r>
            <a:r>
              <a:rPr lang="ru-RU" b="1" smtClean="0">
                <a:latin typeface="Times New Roman" pitchFamily="18" charset="0"/>
                <a:cs typeface="Times New Roman" pitchFamily="18" charset="0"/>
              </a:rPr>
              <a:t> древесина , ягоды, лекарственные растения, грибы,  орехи и пр., туризм, охота и рыболовство.</a:t>
            </a:r>
          </a:p>
          <a:p>
            <a:pPr marL="0" indent="0" algn="just">
              <a:buFont typeface="Wingdings" pitchFamily="2" charset="2"/>
              <a:buNone/>
            </a:pPr>
            <a:r>
              <a:rPr lang="ru-RU" b="1" smtClean="0">
                <a:solidFill>
                  <a:srgbClr val="C00000"/>
                </a:solidFill>
                <a:latin typeface="Times New Roman" pitchFamily="18" charset="0"/>
                <a:cs typeface="Times New Roman" pitchFamily="18" charset="0"/>
              </a:rPr>
              <a:t>IV(косвенная стоимость</a:t>
            </a:r>
            <a:r>
              <a:rPr lang="ru-RU" b="1" i="1" smtClean="0">
                <a:solidFill>
                  <a:srgbClr val="C00000"/>
                </a:solidFill>
                <a:latin typeface="Times New Roman" pitchFamily="18" charset="0"/>
                <a:cs typeface="Times New Roman" pitchFamily="18" charset="0"/>
              </a:rPr>
              <a:t>)-</a:t>
            </a:r>
            <a:r>
              <a:rPr lang="ru-RU" b="1" smtClean="0">
                <a:solidFill>
                  <a:srgbClr val="C00000"/>
                </a:solidFill>
                <a:latin typeface="Times New Roman" pitchFamily="18" charset="0"/>
                <a:cs typeface="Times New Roman" pitchFamily="18" charset="0"/>
              </a:rPr>
              <a:t> </a:t>
            </a:r>
            <a:r>
              <a:rPr lang="ru-RU" b="1" smtClean="0">
                <a:latin typeface="Times New Roman" pitchFamily="18" charset="0"/>
                <a:cs typeface="Times New Roman" pitchFamily="18" charset="0"/>
              </a:rPr>
              <a:t>связывание углекислого газа ,водорегулирующие функции (защита от наводнений) и пр.</a:t>
            </a:r>
          </a:p>
          <a:p>
            <a:pPr marL="0" indent="0" algn="just">
              <a:buFont typeface="Wingdings" pitchFamily="2" charset="2"/>
              <a:buNone/>
            </a:pPr>
            <a:r>
              <a:rPr lang="ru-RU" b="1" smtClean="0">
                <a:solidFill>
                  <a:srgbClr val="C00000"/>
                </a:solidFill>
                <a:latin typeface="Times New Roman" pitchFamily="18" charset="0"/>
                <a:cs typeface="Times New Roman" pitchFamily="18" charset="0"/>
              </a:rPr>
              <a:t>OV(потенциальная ценность) </a:t>
            </a:r>
            <a:r>
              <a:rPr lang="ru-RU" b="1" i="1" smtClean="0">
                <a:latin typeface="Times New Roman" pitchFamily="18" charset="0"/>
                <a:cs typeface="Times New Roman" pitchFamily="18" charset="0"/>
              </a:rPr>
              <a:t>- </a:t>
            </a:r>
            <a:r>
              <a:rPr lang="ru-RU" b="1" smtClean="0">
                <a:latin typeface="Times New Roman" pitchFamily="18" charset="0"/>
                <a:cs typeface="Times New Roman" pitchFamily="18" charset="0"/>
              </a:rPr>
              <a:t>консервацией биологического ресурса для возможного использования в будущем, (потенциальное использование). </a:t>
            </a:r>
          </a:p>
          <a:p>
            <a:pPr marL="0" indent="0" algn="just">
              <a:buFont typeface="Wingdings" pitchFamily="2" charset="2"/>
              <a:buNone/>
            </a:pPr>
            <a:r>
              <a:rPr lang="ru-RU" b="1" smtClean="0">
                <a:solidFill>
                  <a:srgbClr val="C00000"/>
                </a:solidFill>
                <a:latin typeface="Times New Roman" pitchFamily="18" charset="0"/>
                <a:cs typeface="Times New Roman" pitchFamily="18" charset="0"/>
              </a:rPr>
              <a:t>UV( стоимость неиспользования</a:t>
            </a:r>
            <a:r>
              <a:rPr lang="ru-RU" b="1" smtClean="0">
                <a:latin typeface="Times New Roman" pitchFamily="18" charset="0"/>
                <a:cs typeface="Times New Roman" pitchFamily="18" charset="0"/>
              </a:rPr>
              <a:t>) – экономическая  оценка ценности леса для человека, долг по сохранению леса перед будущими поколениями, ценность наследия и т.д.</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1.1. Учет и показатели учета природных ресурсов . </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484313"/>
            <a:ext cx="8002588" cy="4989512"/>
          </a:xfrm>
        </p:spPr>
        <p:txBody>
          <a:bodyPr>
            <a:normAutofit lnSpcReduction="10000"/>
          </a:bodyPr>
          <a:lstStyle/>
          <a:p>
            <a:pPr marL="0" indent="0" eaLnBrk="1" fontAlgn="auto" hangingPunct="1">
              <a:spcAft>
                <a:spcPts val="0"/>
              </a:spcAft>
              <a:buFont typeface="Wingdings"/>
              <a:buNone/>
              <a:defRPr/>
            </a:pPr>
            <a:r>
              <a:rPr lang="ru-RU" dirty="0" smtClean="0"/>
              <a:t>   </a:t>
            </a:r>
            <a:r>
              <a:rPr lang="ru-RU" b="1" dirty="0" smtClean="0">
                <a:latin typeface="Times New Roman" pitchFamily="18" charset="0"/>
                <a:cs typeface="Times New Roman" pitchFamily="18" charset="0"/>
              </a:rPr>
              <a:t>1. </a:t>
            </a:r>
            <a:r>
              <a:rPr lang="ru-RU" b="1" i="1" dirty="0" smtClean="0">
                <a:solidFill>
                  <a:srgbClr val="C00000"/>
                </a:solidFill>
                <a:latin typeface="Times New Roman" pitchFamily="18" charset="0"/>
                <a:cs typeface="Times New Roman" pitchFamily="18" charset="0"/>
              </a:rPr>
              <a:t>Учет </a:t>
            </a:r>
            <a:r>
              <a:rPr lang="ru-RU" b="1" i="1" dirty="0">
                <a:solidFill>
                  <a:srgbClr val="C00000"/>
                </a:solidFill>
                <a:latin typeface="Times New Roman" pitchFamily="18" charset="0"/>
                <a:cs typeface="Times New Roman" pitchFamily="18" charset="0"/>
              </a:rPr>
              <a:t>ресурсов </a:t>
            </a: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натуральное выявление количества и </a:t>
            </a:r>
            <a:r>
              <a:rPr lang="ru-RU" b="1" dirty="0" smtClean="0">
                <a:latin typeface="Times New Roman" pitchFamily="18" charset="0"/>
                <a:cs typeface="Times New Roman" pitchFamily="18" charset="0"/>
              </a:rPr>
              <a:t>качества </a:t>
            </a:r>
            <a:r>
              <a:rPr lang="ru-RU" b="1" dirty="0">
                <a:latin typeface="Times New Roman" pitchFamily="18" charset="0"/>
                <a:cs typeface="Times New Roman" pitchFamily="18" charset="0"/>
              </a:rPr>
              <a:t>природных ресурсов. </a:t>
            </a:r>
            <a:endParaRPr lang="ru-RU" b="1" dirty="0" smtClean="0">
              <a:latin typeface="Times New Roman" pitchFamily="18" charset="0"/>
              <a:cs typeface="Times New Roman" pitchFamily="18" charset="0"/>
            </a:endParaRP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2. </a:t>
            </a:r>
            <a:r>
              <a:rPr lang="ru-RU" b="1" i="1" dirty="0">
                <a:solidFill>
                  <a:schemeClr val="accent1">
                    <a:lumMod val="50000"/>
                  </a:schemeClr>
                </a:solidFill>
                <a:latin typeface="Times New Roman" pitchFamily="18" charset="0"/>
                <a:cs typeface="Times New Roman" pitchFamily="18" charset="0"/>
              </a:rPr>
              <a:t>Необходимость </a:t>
            </a:r>
            <a:r>
              <a:rPr lang="ru-RU" b="1" i="1" dirty="0" smtClean="0">
                <a:solidFill>
                  <a:schemeClr val="accent1">
                    <a:lumMod val="50000"/>
                  </a:schemeClr>
                </a:solidFill>
                <a:latin typeface="Times New Roman" pitchFamily="18" charset="0"/>
                <a:cs typeface="Times New Roman" pitchFamily="18" charset="0"/>
              </a:rPr>
              <a:t>учета-</a:t>
            </a:r>
            <a:r>
              <a:rPr lang="ru-RU" b="1" dirty="0" smtClean="0">
                <a:latin typeface="Times New Roman" pitchFamily="18" charset="0"/>
                <a:cs typeface="Times New Roman" pitchFamily="18" charset="0"/>
              </a:rPr>
              <a:t>ограниченность </a:t>
            </a:r>
            <a:r>
              <a:rPr lang="ru-RU" b="1" dirty="0">
                <a:latin typeface="Times New Roman" pitchFamily="18" charset="0"/>
                <a:cs typeface="Times New Roman" pitchFamily="18" charset="0"/>
              </a:rPr>
              <a:t>лучших участков и объемов природных ресурсов, их качественная и территориальная неоднородность</a:t>
            </a:r>
            <a:r>
              <a:rPr lang="ru-RU" b="1"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3. </a:t>
            </a:r>
            <a:r>
              <a:rPr lang="ru-RU" b="1" i="1" dirty="0" smtClean="0">
                <a:solidFill>
                  <a:srgbClr val="C00000"/>
                </a:solidFill>
                <a:latin typeface="Times New Roman" pitchFamily="18" charset="0"/>
                <a:cs typeface="Times New Roman" pitchFamily="18" charset="0"/>
              </a:rPr>
              <a:t>Показатели </a:t>
            </a:r>
            <a:r>
              <a:rPr lang="ru-RU" b="1" i="1" dirty="0">
                <a:solidFill>
                  <a:srgbClr val="C00000"/>
                </a:solidFill>
                <a:latin typeface="Times New Roman" pitchFamily="18" charset="0"/>
                <a:cs typeface="Times New Roman" pitchFamily="18" charset="0"/>
              </a:rPr>
              <a:t>учета </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количество, качество, масса, продуктивность ресурса, степень его изученности, </a:t>
            </a:r>
            <a:r>
              <a:rPr lang="ru-RU" b="1" dirty="0" smtClean="0">
                <a:latin typeface="Times New Roman" pitchFamily="18" charset="0"/>
                <a:cs typeface="Times New Roman" pitchFamily="18" charset="0"/>
              </a:rPr>
              <a:t>направление </a:t>
            </a:r>
            <a:r>
              <a:rPr lang="ru-RU" b="1" dirty="0">
                <a:latin typeface="Times New Roman" pitchFamily="18" charset="0"/>
                <a:cs typeface="Times New Roman" pitchFamily="18" charset="0"/>
              </a:rPr>
              <a:t>применения ресурсов по их пользователям. </a:t>
            </a:r>
            <a:r>
              <a:rPr lang="ru-RU" b="1" dirty="0" smtClean="0">
                <a:latin typeface="Times New Roman" pitchFamily="18" charset="0"/>
                <a:cs typeface="Times New Roman" pitchFamily="18" charset="0"/>
              </a:rPr>
              <a:t>  </a:t>
            </a:r>
          </a:p>
          <a:p>
            <a:pPr marL="0" indent="0" eaLnBrk="1" fontAlgn="auto" hangingPunct="1">
              <a:spcAft>
                <a:spcPts val="0"/>
              </a:spcAft>
              <a:buFont typeface="Wingdings"/>
              <a:buNone/>
              <a:defRPr/>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4. </a:t>
            </a:r>
            <a:r>
              <a:rPr lang="ru-RU" b="1" i="1" dirty="0" smtClean="0">
                <a:solidFill>
                  <a:srgbClr val="C00000"/>
                </a:solidFill>
                <a:latin typeface="Times New Roman" pitchFamily="18" charset="0"/>
                <a:cs typeface="Times New Roman" pitchFamily="18" charset="0"/>
              </a:rPr>
              <a:t>Итог учета</a:t>
            </a:r>
            <a:r>
              <a:rPr lang="ru-RU" b="1" dirty="0" smtClean="0">
                <a:latin typeface="Times New Roman" pitchFamily="18" charset="0"/>
                <a:cs typeface="Times New Roman" pitchFamily="18" charset="0"/>
              </a:rPr>
              <a:t>: </a:t>
            </a:r>
            <a:r>
              <a:rPr lang="ru-RU" b="1" dirty="0">
                <a:latin typeface="Times New Roman" pitchFamily="18" charset="0"/>
                <a:cs typeface="Times New Roman" pitchFamily="18" charset="0"/>
              </a:rPr>
              <a:t>составление балансов использования и </a:t>
            </a:r>
            <a:r>
              <a:rPr lang="ru-RU" b="1" dirty="0" smtClean="0">
                <a:latin typeface="Times New Roman" pitchFamily="18" charset="0"/>
                <a:cs typeface="Times New Roman" pitchFamily="18" charset="0"/>
              </a:rPr>
              <a:t>воспроизводства</a:t>
            </a:r>
            <a:r>
              <a:rPr lang="ru-RU" b="1" dirty="0">
                <a:latin typeface="Times New Roman" pitchFamily="18" charset="0"/>
                <a:cs typeface="Times New Roman" pitchFamily="18" charset="0"/>
              </a:rPr>
              <a:t>, где отражается объем вовлечения ресурса в производство, объем его потребления, рассеивания и т. д.</a:t>
            </a:r>
          </a:p>
        </p:txBody>
      </p:sp>
    </p:spTree>
    <p:extLst>
      <p:ext uri="{BB962C8B-B14F-4D97-AF65-F5344CB8AC3E}">
        <p14:creationId xmlns:p14="http://schemas.microsoft.com/office/powerpoint/2010/main" val="956257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1.1.Цель и объект экономической оценки</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7931150" cy="4873625"/>
          </a:xfrm>
        </p:spPr>
        <p:txBody>
          <a:bodyPr>
            <a:normAutofit/>
          </a:bodyPr>
          <a:lstStyle/>
          <a:p>
            <a:pPr marL="0" indent="0" eaLnBrk="1" fontAlgn="auto" hangingPunct="1">
              <a:spcAft>
                <a:spcPts val="0"/>
              </a:spcAft>
              <a:buFont typeface="Wingdings"/>
              <a:buNone/>
              <a:defRPr/>
            </a:pPr>
            <a:r>
              <a:rPr lang="ru-RU" dirty="0" smtClean="0"/>
              <a:t>  </a:t>
            </a:r>
            <a:r>
              <a:rPr lang="ru-RU" sz="2600" b="1" i="1" dirty="0" smtClean="0">
                <a:solidFill>
                  <a:schemeClr val="accent1">
                    <a:lumMod val="50000"/>
                  </a:schemeClr>
                </a:solidFill>
                <a:latin typeface="Times New Roman" pitchFamily="18" charset="0"/>
                <a:cs typeface="Times New Roman" pitchFamily="18" charset="0"/>
              </a:rPr>
              <a:t>Цель </a:t>
            </a:r>
            <a:r>
              <a:rPr lang="ru-RU" sz="2600" b="1" i="1" dirty="0">
                <a:solidFill>
                  <a:schemeClr val="accent1">
                    <a:lumMod val="50000"/>
                  </a:schemeClr>
                </a:solidFill>
                <a:latin typeface="Times New Roman" pitchFamily="18" charset="0"/>
                <a:cs typeface="Times New Roman" pitchFamily="18" charset="0"/>
              </a:rPr>
              <a:t>оценки </a:t>
            </a:r>
            <a:r>
              <a:rPr lang="ru-RU" sz="2600" b="1" i="1" dirty="0" smtClean="0">
                <a:solidFill>
                  <a:schemeClr val="accent1">
                    <a:lumMod val="50000"/>
                  </a:schemeClr>
                </a:solidFill>
                <a:latin typeface="Times New Roman" pitchFamily="18" charset="0"/>
                <a:cs typeface="Times New Roman" pitchFamily="18" charset="0"/>
              </a:rPr>
              <a:t>-</a:t>
            </a:r>
            <a:r>
              <a:rPr lang="ru-RU" sz="2600" b="1" dirty="0" smtClean="0">
                <a:latin typeface="Times New Roman" pitchFamily="18" charset="0"/>
                <a:cs typeface="Times New Roman" pitchFamily="18" charset="0"/>
              </a:rPr>
              <a:t> </a:t>
            </a:r>
            <a:r>
              <a:rPr lang="ru-RU" sz="2600" b="1" dirty="0">
                <a:latin typeface="Times New Roman" pitchFamily="18" charset="0"/>
                <a:cs typeface="Times New Roman" pitchFamily="18" charset="0"/>
              </a:rPr>
              <a:t>улучшение использования воспроизводства и охраны природных ресурсов.  </a:t>
            </a:r>
            <a:r>
              <a:rPr lang="ru-RU" sz="2600" b="1" dirty="0" smtClean="0">
                <a:latin typeface="Times New Roman" pitchFamily="18" charset="0"/>
                <a:cs typeface="Times New Roman" pitchFamily="18" charset="0"/>
              </a:rPr>
              <a:t>  </a:t>
            </a:r>
          </a:p>
          <a:p>
            <a:pPr marL="0" indent="0" eaLnBrk="1" fontAlgn="auto" hangingPunct="1">
              <a:spcAft>
                <a:spcPts val="0"/>
              </a:spcAft>
              <a:buFont typeface="Wingdings"/>
              <a:buNone/>
              <a:defRPr/>
            </a:pPr>
            <a:r>
              <a:rPr lang="ru-RU" sz="2600" b="1" i="1" dirty="0">
                <a:solidFill>
                  <a:schemeClr val="accent1">
                    <a:lumMod val="50000"/>
                  </a:schemeClr>
                </a:solidFill>
                <a:latin typeface="Times New Roman" pitchFamily="18" charset="0"/>
                <a:cs typeface="Times New Roman" pitchFamily="18" charset="0"/>
              </a:rPr>
              <a:t> </a:t>
            </a:r>
            <a:r>
              <a:rPr lang="ru-RU" sz="2600" b="1" i="1" dirty="0" smtClean="0">
                <a:solidFill>
                  <a:schemeClr val="accent1">
                    <a:lumMod val="50000"/>
                  </a:schemeClr>
                </a:solidFill>
                <a:latin typeface="Times New Roman" pitchFamily="18" charset="0"/>
                <a:cs typeface="Times New Roman" pitchFamily="18" charset="0"/>
              </a:rPr>
              <a:t>                     Объект </a:t>
            </a:r>
            <a:r>
              <a:rPr lang="ru-RU" sz="2600" b="1" i="1" dirty="0">
                <a:solidFill>
                  <a:schemeClr val="accent1">
                    <a:lumMod val="50000"/>
                  </a:schemeClr>
                </a:solidFill>
                <a:latin typeface="Times New Roman" pitchFamily="18" charset="0"/>
                <a:cs typeface="Times New Roman" pitchFamily="18" charset="0"/>
              </a:rPr>
              <a:t>оценки </a:t>
            </a:r>
            <a:r>
              <a:rPr lang="ru-RU" sz="2600" b="1" i="1" dirty="0" smtClean="0">
                <a:solidFill>
                  <a:schemeClr val="accent1">
                    <a:lumMod val="50000"/>
                  </a:schemeClr>
                </a:solidFill>
                <a:latin typeface="Times New Roman" pitchFamily="18" charset="0"/>
                <a:cs typeface="Times New Roman" pitchFamily="18" charset="0"/>
              </a:rPr>
              <a:t>:</a:t>
            </a:r>
            <a:endParaRPr lang="ru-RU" sz="2600" b="1" i="1" dirty="0">
              <a:solidFill>
                <a:schemeClr val="accent1">
                  <a:lumMod val="50000"/>
                </a:schemeClr>
              </a:solidFill>
              <a:latin typeface="Times New Roman" pitchFamily="18" charset="0"/>
              <a:cs typeface="Times New Roman" pitchFamily="18" charset="0"/>
            </a:endParaRPr>
          </a:p>
          <a:p>
            <a:pPr marL="0" indent="0" eaLnBrk="1" fontAlgn="auto" hangingPunct="1">
              <a:spcAft>
                <a:spcPts val="0"/>
              </a:spcAft>
              <a:buFont typeface="Wingdings"/>
              <a:buNone/>
              <a:defRPr/>
            </a:pPr>
            <a:r>
              <a:rPr lang="ru-RU" sz="2600" b="1" dirty="0" smtClean="0">
                <a:latin typeface="Times New Roman" pitchFamily="18" charset="0"/>
                <a:cs typeface="Times New Roman" pitchFamily="18" charset="0"/>
              </a:rPr>
              <a:t>      а) </a:t>
            </a:r>
            <a:r>
              <a:rPr lang="ru-RU" sz="2600" b="1" dirty="0">
                <a:latin typeface="Times New Roman" pitchFamily="18" charset="0"/>
                <a:cs typeface="Times New Roman" pitchFamily="18" charset="0"/>
              </a:rPr>
              <a:t>источники отдельных видов </a:t>
            </a:r>
            <a:r>
              <a:rPr lang="ru-RU" sz="2600" b="1" dirty="0" smtClean="0">
                <a:latin typeface="Times New Roman" pitchFamily="18" charset="0"/>
                <a:cs typeface="Times New Roman" pitchFamily="18" charset="0"/>
              </a:rPr>
              <a:t>ресурсов;</a:t>
            </a:r>
          </a:p>
          <a:p>
            <a:pPr marL="0" indent="0" eaLnBrk="1" fontAlgn="auto" hangingPunct="1">
              <a:spcAft>
                <a:spcPts val="0"/>
              </a:spcAft>
              <a:buFont typeface="Wingdings"/>
              <a:buNone/>
              <a:defRPr/>
            </a:pPr>
            <a:r>
              <a:rPr lang="ru-RU" sz="2600" b="1" dirty="0">
                <a:latin typeface="Times New Roman" pitchFamily="18" charset="0"/>
                <a:cs typeface="Times New Roman" pitchFamily="18" charset="0"/>
              </a:rPr>
              <a:t> </a:t>
            </a:r>
            <a:r>
              <a:rPr lang="ru-RU" sz="2600" b="1" dirty="0" smtClean="0">
                <a:latin typeface="Times New Roman" pitchFamily="18" charset="0"/>
                <a:cs typeface="Times New Roman" pitchFamily="18" charset="0"/>
              </a:rPr>
              <a:t>      б) совокупность </a:t>
            </a:r>
            <a:r>
              <a:rPr lang="ru-RU" sz="2600" b="1" dirty="0">
                <a:latin typeface="Times New Roman" pitchFamily="18" charset="0"/>
                <a:cs typeface="Times New Roman" pitchFamily="18" charset="0"/>
              </a:rPr>
              <a:t>ресурсов той или иной территории;</a:t>
            </a:r>
          </a:p>
          <a:p>
            <a:pPr marL="0" indent="0" eaLnBrk="1" fontAlgn="auto" hangingPunct="1">
              <a:spcAft>
                <a:spcPts val="0"/>
              </a:spcAft>
              <a:buFont typeface="Wingdings"/>
              <a:buNone/>
              <a:defRPr/>
            </a:pPr>
            <a:r>
              <a:rPr lang="ru-RU" sz="2600" b="1" dirty="0">
                <a:latin typeface="Times New Roman" pitchFamily="18" charset="0"/>
                <a:cs typeface="Times New Roman" pitchFamily="18" charset="0"/>
              </a:rPr>
              <a:t> </a:t>
            </a:r>
            <a:r>
              <a:rPr lang="ru-RU" sz="2600" b="1" dirty="0" smtClean="0">
                <a:latin typeface="Times New Roman" pitchFamily="18" charset="0"/>
                <a:cs typeface="Times New Roman" pitchFamily="18" charset="0"/>
              </a:rPr>
              <a:t>     в) отдельный </a:t>
            </a:r>
            <a:r>
              <a:rPr lang="ru-RU" sz="2600" b="1" dirty="0">
                <a:latin typeface="Times New Roman" pitchFamily="18" charset="0"/>
                <a:cs typeface="Times New Roman" pitchFamily="18" charset="0"/>
              </a:rPr>
              <a:t>вид ресурса</a:t>
            </a:r>
            <a:r>
              <a:rPr lang="ru-RU" sz="2600" b="1" dirty="0" smtClean="0">
                <a:latin typeface="Times New Roman" pitchFamily="18" charset="0"/>
                <a:cs typeface="Times New Roman" pitchFamily="18" charset="0"/>
              </a:rPr>
              <a:t>.</a:t>
            </a:r>
          </a:p>
          <a:p>
            <a:pPr marL="0" indent="0" eaLnBrk="1" fontAlgn="auto" hangingPunct="1">
              <a:spcAft>
                <a:spcPts val="0"/>
              </a:spcAft>
              <a:buFont typeface="Wingdings"/>
              <a:buNone/>
              <a:defRPr/>
            </a:pPr>
            <a:r>
              <a:rPr lang="ru-RU" sz="2600" b="1" dirty="0">
                <a:latin typeface="Times New Roman" pitchFamily="18" charset="0"/>
                <a:cs typeface="Times New Roman" pitchFamily="18" charset="0"/>
              </a:rPr>
              <a:t>Одной из важнейших задач экономической оценки является </a:t>
            </a:r>
            <a:r>
              <a:rPr lang="ru-RU" sz="2600" b="1" dirty="0">
                <a:solidFill>
                  <a:srgbClr val="FF0000"/>
                </a:solidFill>
                <a:latin typeface="Times New Roman" pitchFamily="18" charset="0"/>
                <a:cs typeface="Times New Roman" pitchFamily="18" charset="0"/>
              </a:rPr>
              <a:t>определение материального ущерба, </a:t>
            </a:r>
            <a:r>
              <a:rPr lang="ru-RU" sz="2600" b="1" dirty="0">
                <a:latin typeface="Times New Roman" pitchFamily="18" charset="0"/>
                <a:cs typeface="Times New Roman" pitchFamily="18" charset="0"/>
              </a:rPr>
              <a:t>наносимого обществу при изъятии из хозяйственного оборота природных богатств</a:t>
            </a:r>
            <a:endParaRPr lang="ru-RU" sz="2600" dirty="0"/>
          </a:p>
        </p:txBody>
      </p:sp>
    </p:spTree>
    <p:extLst>
      <p:ext uri="{BB962C8B-B14F-4D97-AF65-F5344CB8AC3E}">
        <p14:creationId xmlns:p14="http://schemas.microsoft.com/office/powerpoint/2010/main" val="13997026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1.2.Экономическая оценка природных ресурсов</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quarter" idx="1"/>
          </p:nvPr>
        </p:nvSpPr>
        <p:spPr>
          <a:xfrm>
            <a:off x="457200" y="1600200"/>
            <a:ext cx="8147050" cy="4873625"/>
          </a:xfrm>
        </p:spPr>
        <p:txBody>
          <a:bodyPr>
            <a:normAutofit/>
          </a:bodyPr>
          <a:lstStyle/>
          <a:p>
            <a:pPr marL="0" indent="0" eaLnBrk="1" fontAlgn="auto" hangingPunct="1">
              <a:spcAft>
                <a:spcPts val="0"/>
              </a:spcAft>
              <a:buFont typeface="Wingdings"/>
              <a:buNone/>
              <a:defRPr/>
            </a:pPr>
            <a:r>
              <a:rPr lang="ru-RU" dirty="0" smtClean="0"/>
              <a:t>  </a:t>
            </a:r>
            <a:r>
              <a:rPr lang="ru-RU" b="1" dirty="0" smtClean="0"/>
              <a:t>ЦЕЛЬ ОЦЕНКИ- </a:t>
            </a:r>
            <a:r>
              <a:rPr lang="ru-RU" sz="2800" b="1" i="1" dirty="0" smtClean="0">
                <a:solidFill>
                  <a:schemeClr val="accent1">
                    <a:lumMod val="50000"/>
                  </a:schemeClr>
                </a:solidFill>
                <a:latin typeface="Times New Roman" pitchFamily="18" charset="0"/>
                <a:cs typeface="Times New Roman" pitchFamily="18" charset="0"/>
              </a:rPr>
              <a:t>максимально </a:t>
            </a:r>
            <a:r>
              <a:rPr lang="ru-RU" sz="2800" b="1" i="1" dirty="0">
                <a:solidFill>
                  <a:schemeClr val="accent1">
                    <a:lumMod val="50000"/>
                  </a:schemeClr>
                </a:solidFill>
                <a:latin typeface="Times New Roman" pitchFamily="18" charset="0"/>
                <a:cs typeface="Times New Roman" pitchFamily="18" charset="0"/>
              </a:rPr>
              <a:t>возможный экономический эффект </a:t>
            </a:r>
            <a:r>
              <a:rPr lang="ru-RU" sz="2800" b="1" dirty="0">
                <a:latin typeface="Times New Roman" pitchFamily="18" charset="0"/>
                <a:cs typeface="Times New Roman" pitchFamily="18" charset="0"/>
              </a:rPr>
              <a:t>от использования </a:t>
            </a:r>
            <a:r>
              <a:rPr lang="ru-RU" sz="2800" b="1" dirty="0" smtClean="0">
                <a:latin typeface="Times New Roman" pitchFamily="18" charset="0"/>
                <a:cs typeface="Times New Roman" pitchFamily="18" charset="0"/>
              </a:rPr>
              <a:t>ресурсов </a:t>
            </a:r>
            <a:r>
              <a:rPr lang="ru-RU" sz="2800" b="1" dirty="0">
                <a:latin typeface="Times New Roman" pitchFamily="18" charset="0"/>
                <a:cs typeface="Times New Roman" pitchFamily="18" charset="0"/>
              </a:rPr>
              <a:t>Земли, недр </a:t>
            </a:r>
            <a:r>
              <a:rPr lang="ru-RU" sz="2800" b="1" dirty="0" smtClean="0">
                <a:latin typeface="Times New Roman" pitchFamily="18" charset="0"/>
                <a:cs typeface="Times New Roman" pitchFamily="18" charset="0"/>
              </a:rPr>
              <a:t>, </a:t>
            </a:r>
            <a:r>
              <a:rPr lang="ru-RU" sz="2800" b="1" dirty="0">
                <a:latin typeface="Times New Roman" pitchFamily="18" charset="0"/>
                <a:cs typeface="Times New Roman" pitchFamily="18" charset="0"/>
              </a:rPr>
              <a:t>водных и лесных </a:t>
            </a:r>
            <a:r>
              <a:rPr lang="ru-RU" sz="2800" b="1" dirty="0" smtClean="0">
                <a:latin typeface="Times New Roman" pitchFamily="18" charset="0"/>
                <a:cs typeface="Times New Roman" pitchFamily="18" charset="0"/>
              </a:rPr>
              <a:t>ресурсов</a:t>
            </a:r>
            <a:r>
              <a:rPr lang="ru-RU" sz="2800" b="1" dirty="0">
                <a:latin typeface="Times New Roman" pitchFamily="18" charset="0"/>
                <a:cs typeface="Times New Roman" pitchFamily="18" charset="0"/>
              </a:rPr>
              <a:t>, атмосферного воздуха.</a:t>
            </a:r>
          </a:p>
          <a:p>
            <a:pPr marL="0" indent="0" eaLnBrk="1" fontAlgn="auto" hangingPunct="1">
              <a:spcAft>
                <a:spcPts val="0"/>
              </a:spcAft>
              <a:buFont typeface="Wingdings"/>
              <a:buNone/>
              <a:defRPr/>
            </a:pPr>
            <a:r>
              <a:rPr lang="ru-RU" sz="2800" b="1" dirty="0" smtClean="0">
                <a:latin typeface="Times New Roman" pitchFamily="18" charset="0"/>
                <a:cs typeface="Times New Roman" pitchFamily="18" charset="0"/>
              </a:rPr>
              <a:t>     </a:t>
            </a:r>
            <a:r>
              <a:rPr lang="ru-RU" sz="2800" b="1" i="1" dirty="0" smtClean="0">
                <a:solidFill>
                  <a:schemeClr val="accent1">
                    <a:lumMod val="50000"/>
                  </a:schemeClr>
                </a:solidFill>
                <a:latin typeface="Times New Roman" pitchFamily="18" charset="0"/>
                <a:cs typeface="Times New Roman" pitchFamily="18" charset="0"/>
              </a:rPr>
              <a:t>Экономический </a:t>
            </a:r>
            <a:r>
              <a:rPr lang="ru-RU" sz="2800" b="1" i="1" dirty="0">
                <a:solidFill>
                  <a:schemeClr val="accent1">
                    <a:lumMod val="50000"/>
                  </a:schemeClr>
                </a:solidFill>
                <a:latin typeface="Times New Roman" pitchFamily="18" charset="0"/>
                <a:cs typeface="Times New Roman" pitchFamily="18" charset="0"/>
              </a:rPr>
              <a:t>эффект </a:t>
            </a:r>
            <a:r>
              <a:rPr lang="ru-RU" sz="2800" b="1" i="1" dirty="0" smtClean="0">
                <a:solidFill>
                  <a:schemeClr val="accent1">
                    <a:lumMod val="50000"/>
                  </a:schemeClr>
                </a:solidFill>
                <a:latin typeface="Times New Roman" pitchFamily="18" charset="0"/>
                <a:cs typeface="Times New Roman" pitchFamily="18" charset="0"/>
              </a:rPr>
              <a:t>-</a:t>
            </a:r>
            <a:r>
              <a:rPr lang="ru-RU" sz="2800" b="1" dirty="0" smtClean="0">
                <a:latin typeface="Times New Roman" pitchFamily="18" charset="0"/>
                <a:cs typeface="Times New Roman" pitchFamily="18" charset="0"/>
              </a:rPr>
              <a:t>что </a:t>
            </a:r>
            <a:r>
              <a:rPr lang="ru-RU" sz="2800" b="1" dirty="0">
                <a:latin typeface="Times New Roman" pitchFamily="18" charset="0"/>
                <a:cs typeface="Times New Roman" pitchFamily="18" charset="0"/>
              </a:rPr>
              <a:t>получает общество в результате использования природных ресурсов.  </a:t>
            </a:r>
            <a:r>
              <a:rPr lang="ru-RU" sz="2800" b="1" dirty="0" smtClean="0">
                <a:latin typeface="Times New Roman" pitchFamily="18" charset="0"/>
                <a:cs typeface="Times New Roman" pitchFamily="18" charset="0"/>
              </a:rPr>
              <a:t> </a:t>
            </a:r>
            <a:endParaRPr lang="ru-RU" sz="2800" b="1" dirty="0">
              <a:latin typeface="Times New Roman" pitchFamily="18" charset="0"/>
              <a:cs typeface="Times New Roman" pitchFamily="18" charset="0"/>
            </a:endParaRPr>
          </a:p>
          <a:p>
            <a:pPr marL="0" indent="0" eaLnBrk="1" fontAlgn="auto" hangingPunct="1">
              <a:spcAft>
                <a:spcPts val="0"/>
              </a:spcAft>
              <a:buFont typeface="Wingdings"/>
              <a:buNone/>
              <a:defRPr/>
            </a:pPr>
            <a:r>
              <a:rPr lang="ru-RU" sz="2800" b="1" dirty="0" smtClean="0">
                <a:latin typeface="Times New Roman" pitchFamily="18" charset="0"/>
                <a:cs typeface="Times New Roman" pitchFamily="18" charset="0"/>
              </a:rPr>
              <a:t>    </a:t>
            </a:r>
            <a:r>
              <a:rPr lang="ru-RU" sz="2800" b="1" dirty="0" smtClean="0">
                <a:solidFill>
                  <a:srgbClr val="C00000"/>
                </a:solidFill>
                <a:latin typeface="Times New Roman" pitchFamily="18" charset="0"/>
                <a:cs typeface="Times New Roman" pitchFamily="18" charset="0"/>
              </a:rPr>
              <a:t>Получение </a:t>
            </a:r>
            <a:r>
              <a:rPr lang="ru-RU" sz="2800" b="1" i="1" dirty="0" smtClean="0">
                <a:solidFill>
                  <a:srgbClr val="C00000"/>
                </a:solidFill>
                <a:latin typeface="Times New Roman" pitchFamily="18" charset="0"/>
                <a:cs typeface="Times New Roman" pitchFamily="18" charset="0"/>
              </a:rPr>
              <a:t>максимального экономического эффекта</a:t>
            </a:r>
            <a:r>
              <a:rPr lang="ru-RU" sz="2800" b="1" dirty="0" smtClean="0">
                <a:solidFill>
                  <a:srgbClr val="C00000"/>
                </a:solidFill>
                <a:latin typeface="Times New Roman" pitchFamily="18" charset="0"/>
                <a:cs typeface="Times New Roman" pitchFamily="18" charset="0"/>
              </a:rPr>
              <a:t>-  </a:t>
            </a:r>
            <a:r>
              <a:rPr lang="ru-RU" sz="2800" b="1" dirty="0">
                <a:latin typeface="Times New Roman" pitchFamily="18" charset="0"/>
                <a:cs typeface="Times New Roman" pitchFamily="18" charset="0"/>
              </a:rPr>
              <a:t>выбор рациональных вариантов использования природных ресурсов. </a:t>
            </a:r>
            <a:endParaRPr lang="ru-RU" sz="2800" b="1" dirty="0" smtClean="0">
              <a:latin typeface="Times New Roman" pitchFamily="18" charset="0"/>
              <a:cs typeface="Times New Roman" pitchFamily="18" charset="0"/>
            </a:endParaRPr>
          </a:p>
          <a:p>
            <a:pPr marL="0" indent="0" eaLnBrk="1" fontAlgn="auto" hangingPunct="1">
              <a:spcAft>
                <a:spcPts val="0"/>
              </a:spcAft>
              <a:buFont typeface="Wingdings"/>
              <a:buNone/>
              <a:defRPr/>
            </a:pPr>
            <a:endParaRPr lang="ru-RU" sz="28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988392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Заголовок 1"/>
          <p:cNvSpPr>
            <a:spLocks noGrp="1"/>
          </p:cNvSpPr>
          <p:nvPr>
            <p:ph type="title"/>
          </p:nvPr>
        </p:nvSpPr>
        <p:spPr bwMode="auto"/>
        <p:txBody>
          <a:bodyPr wrap="square" lIns="91440" tIns="45720" rIns="91440" bIns="45720" numCol="1" anchorCtr="0" compatLnSpc="1">
            <a:prstTxWarp prst="textNoShape">
              <a:avLst/>
            </a:prstTxWarp>
          </a:bodyPr>
          <a:lstStyle/>
          <a:p>
            <a:pPr eaLnBrk="1" hangingPunct="1"/>
            <a:r>
              <a:rPr lang="ru-RU" sz="2400" b="1" cap="none" dirty="0" smtClean="0">
                <a:solidFill>
                  <a:schemeClr val="tx1"/>
                </a:solidFill>
                <a:latin typeface="Times New Roman" pitchFamily="18" charset="0"/>
                <a:cs typeface="Times New Roman" pitchFamily="18" charset="0"/>
              </a:rPr>
              <a:t>1.3. СФЕРА ПРИМЕНЕНИЯ ЭКОНОМИЧЕСКИХ ОЦЕНОК ПРИРОДНЫХ РЕСУРСОВ</a:t>
            </a:r>
          </a:p>
        </p:txBody>
      </p:sp>
      <p:sp>
        <p:nvSpPr>
          <p:cNvPr id="26626" name="Объект 2"/>
          <p:cNvSpPr>
            <a:spLocks noGrp="1"/>
          </p:cNvSpPr>
          <p:nvPr>
            <p:ph sz="quarter" idx="1"/>
          </p:nvPr>
        </p:nvSpPr>
        <p:spPr>
          <a:xfrm>
            <a:off x="457200" y="1484313"/>
            <a:ext cx="8147050" cy="4989512"/>
          </a:xfrm>
        </p:spPr>
        <p:txBody>
          <a:bodyPr/>
          <a:lstStyle/>
          <a:p>
            <a:pPr marL="0" indent="0" eaLnBrk="1" hangingPunct="1">
              <a:buFont typeface="Wingdings" pitchFamily="2" charset="2"/>
              <a:buNone/>
            </a:pPr>
            <a:r>
              <a:rPr lang="ru-RU" sz="2300" b="1" smtClean="0">
                <a:latin typeface="Times New Roman" pitchFamily="18" charset="0"/>
                <a:cs typeface="Times New Roman" pitchFamily="18" charset="0"/>
              </a:rPr>
              <a:t>• ведение кадастров природных ресурсов; </a:t>
            </a:r>
          </a:p>
          <a:p>
            <a:pPr marL="0" indent="0" eaLnBrk="1" hangingPunct="1">
              <a:buFont typeface="Wingdings" pitchFamily="2" charset="2"/>
              <a:buNone/>
            </a:pPr>
            <a:r>
              <a:rPr lang="ru-RU" sz="2300" b="1" smtClean="0">
                <a:latin typeface="Times New Roman" pitchFamily="18" charset="0"/>
                <a:cs typeface="Times New Roman" pitchFamily="18" charset="0"/>
              </a:rPr>
              <a:t>• анализ вклада каждого вида ресурса в состав национального богатства страны; </a:t>
            </a:r>
          </a:p>
          <a:p>
            <a:pPr marL="0" indent="0" eaLnBrk="1" hangingPunct="1">
              <a:buFont typeface="Wingdings" pitchFamily="2" charset="2"/>
              <a:buNone/>
            </a:pPr>
            <a:r>
              <a:rPr lang="ru-RU" sz="2300" b="1" smtClean="0">
                <a:latin typeface="Times New Roman" pitchFamily="18" charset="0"/>
                <a:cs typeface="Times New Roman" pitchFamily="18" charset="0"/>
              </a:rPr>
              <a:t>• оценка экономической эффективности функционирования предприятий  связанных с использованием, воспроизводством и охраной природных ресурсов; </a:t>
            </a:r>
          </a:p>
          <a:p>
            <a:pPr marL="0" indent="0" eaLnBrk="1" hangingPunct="1">
              <a:buFont typeface="Wingdings" pitchFamily="2" charset="2"/>
              <a:buNone/>
            </a:pPr>
            <a:r>
              <a:rPr lang="ru-RU" sz="2300" b="1" smtClean="0">
                <a:latin typeface="Times New Roman" pitchFamily="18" charset="0"/>
                <a:cs typeface="Times New Roman" pitchFamily="18" charset="0"/>
              </a:rPr>
              <a:t>• определение и формирование обоснованных нормативов использования природных ресурсов с целью обеспечения максимальной эффективности производства; </a:t>
            </a:r>
          </a:p>
          <a:p>
            <a:pPr marL="0" indent="0" eaLnBrk="1" hangingPunct="1">
              <a:buFont typeface="Wingdings" pitchFamily="2" charset="2"/>
              <a:buNone/>
            </a:pPr>
            <a:r>
              <a:rPr lang="ru-RU" sz="2300" b="1" smtClean="0">
                <a:latin typeface="Times New Roman" pitchFamily="18" charset="0"/>
                <a:cs typeface="Times New Roman" pitchFamily="18" charset="0"/>
              </a:rPr>
              <a:t>• формирование нормативов экономического стимулирования предприятий , использующих природные ресурсы. </a:t>
            </a:r>
          </a:p>
        </p:txBody>
      </p:sp>
    </p:spTree>
    <p:extLst>
      <p:ext uri="{BB962C8B-B14F-4D97-AF65-F5344CB8AC3E}">
        <p14:creationId xmlns:p14="http://schemas.microsoft.com/office/powerpoint/2010/main" val="11579272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sz="2400" b="1" dirty="0" smtClean="0">
                <a:solidFill>
                  <a:schemeClr val="tx1"/>
                </a:solidFill>
                <a:latin typeface="Times New Roman" pitchFamily="18" charset="0"/>
                <a:cs typeface="Times New Roman" pitchFamily="18" charset="0"/>
              </a:rPr>
              <a:t>1.4. реальные </a:t>
            </a:r>
            <a:r>
              <a:rPr lang="ru-RU" sz="2400" b="1" dirty="0">
                <a:solidFill>
                  <a:schemeClr val="tx1"/>
                </a:solidFill>
                <a:latin typeface="Times New Roman" pitchFamily="18" charset="0"/>
                <a:cs typeface="Times New Roman" pitchFamily="18" charset="0"/>
              </a:rPr>
              <a:t>цены природных ресурсов </a:t>
            </a:r>
            <a:r>
              <a:rPr lang="ru-RU" sz="2400" b="1" dirty="0" smtClean="0">
                <a:solidFill>
                  <a:schemeClr val="tx1"/>
                </a:solidFill>
                <a:latin typeface="Times New Roman" pitchFamily="18" charset="0"/>
                <a:cs typeface="Times New Roman" pitchFamily="18" charset="0"/>
              </a:rPr>
              <a:t>как эффективные рычаги  рыночной экономике</a:t>
            </a:r>
            <a:endParaRPr lang="ru-RU" sz="2400" b="1" dirty="0">
              <a:solidFill>
                <a:schemeClr val="tx1"/>
              </a:solidFill>
              <a:latin typeface="Times New Roman" pitchFamily="18" charset="0"/>
              <a:cs typeface="Times New Roman" pitchFamily="18" charset="0"/>
            </a:endParaRPr>
          </a:p>
        </p:txBody>
      </p:sp>
      <p:sp>
        <p:nvSpPr>
          <p:cNvPr id="20482" name="Объект 2"/>
          <p:cNvSpPr>
            <a:spLocks noGrp="1"/>
          </p:cNvSpPr>
          <p:nvPr>
            <p:ph sz="quarter" idx="1"/>
          </p:nvPr>
        </p:nvSpPr>
        <p:spPr>
          <a:xfrm>
            <a:off x="457200" y="1600200"/>
            <a:ext cx="8218488" cy="4873625"/>
          </a:xfrm>
        </p:spPr>
        <p:txBody>
          <a:bodyPr/>
          <a:lstStyle/>
          <a:p>
            <a:pPr marL="0" indent="0" eaLnBrk="1" hangingPunct="1">
              <a:buFont typeface="Wingdings" pitchFamily="2" charset="2"/>
              <a:buNone/>
            </a:pPr>
            <a:r>
              <a:rPr lang="ru-RU" smtClean="0"/>
              <a:t>  </a:t>
            </a:r>
            <a:r>
              <a:rPr lang="ru-RU" sz="2600" b="1" smtClean="0">
                <a:latin typeface="Times New Roman" pitchFamily="18" charset="0"/>
                <a:cs typeface="Times New Roman" pitchFamily="18" charset="0"/>
              </a:rPr>
              <a:t>1. Учет цены ресурсов позволит более обоснованно определить </a:t>
            </a:r>
            <a:r>
              <a:rPr lang="ru-RU" sz="2600" b="1" smtClean="0">
                <a:solidFill>
                  <a:srgbClr val="FF0000"/>
                </a:solidFill>
                <a:latin typeface="Times New Roman" pitchFamily="18" charset="0"/>
                <a:cs typeface="Times New Roman" pitchFamily="18" charset="0"/>
              </a:rPr>
              <a:t>экономическую эффективность </a:t>
            </a:r>
            <a:r>
              <a:rPr lang="ru-RU" sz="2600" b="1" smtClean="0">
                <a:latin typeface="Times New Roman" pitchFamily="18" charset="0"/>
                <a:cs typeface="Times New Roman" pitchFamily="18" charset="0"/>
              </a:rPr>
              <a:t>альтернатив развития, существенно влияет на выбор объектов инвестирования;</a:t>
            </a:r>
          </a:p>
          <a:p>
            <a:pPr marL="0" indent="0" eaLnBrk="1" hangingPunct="1">
              <a:buFont typeface="Wingdings" pitchFamily="2" charset="2"/>
              <a:buNone/>
            </a:pPr>
            <a:r>
              <a:rPr lang="ru-RU" sz="2600" b="1" smtClean="0">
                <a:latin typeface="Times New Roman" pitchFamily="18" charset="0"/>
                <a:cs typeface="Times New Roman" pitchFamily="18" charset="0"/>
              </a:rPr>
              <a:t>2. Неадекватная оценка природных ресурсов </a:t>
            </a:r>
            <a:r>
              <a:rPr lang="ru-RU" sz="2600" b="1" smtClean="0">
                <a:solidFill>
                  <a:srgbClr val="FF0000"/>
                </a:solidFill>
                <a:latin typeface="Times New Roman" pitchFamily="18" charset="0"/>
                <a:cs typeface="Times New Roman" pitchFamily="18" charset="0"/>
              </a:rPr>
              <a:t>тормози</a:t>
            </a:r>
            <a:r>
              <a:rPr lang="ru-RU" sz="2600" b="1" smtClean="0">
                <a:latin typeface="Times New Roman" pitchFamily="18" charset="0"/>
                <a:cs typeface="Times New Roman" pitchFamily="18" charset="0"/>
              </a:rPr>
              <a:t>т внедрение ресурсосберегающих, безотходных технологий; </a:t>
            </a:r>
          </a:p>
          <a:p>
            <a:pPr marL="0" indent="0" eaLnBrk="1" hangingPunct="1">
              <a:buFont typeface="Wingdings" pitchFamily="2" charset="2"/>
              <a:buNone/>
            </a:pPr>
            <a:r>
              <a:rPr lang="ru-RU" sz="2600" b="1" smtClean="0">
                <a:latin typeface="Times New Roman" pitchFamily="18" charset="0"/>
                <a:cs typeface="Times New Roman" pitchFamily="18" charset="0"/>
              </a:rPr>
              <a:t>3. Интернализация экологических экстерналий приведет к </a:t>
            </a:r>
            <a:r>
              <a:rPr lang="ru-RU" sz="2600" b="1" smtClean="0">
                <a:solidFill>
                  <a:srgbClr val="FF0000"/>
                </a:solidFill>
                <a:latin typeface="Times New Roman" pitchFamily="18" charset="0"/>
                <a:cs typeface="Times New Roman" pitchFamily="18" charset="0"/>
              </a:rPr>
              <a:t>повышению</a:t>
            </a:r>
            <a:r>
              <a:rPr lang="ru-RU" sz="2600" b="1" smtClean="0">
                <a:latin typeface="Times New Roman" pitchFamily="18" charset="0"/>
                <a:cs typeface="Times New Roman" pitchFamily="18" charset="0"/>
              </a:rPr>
              <a:t> конкурентоспособности экологически чистых производств, минимизации загрязнений природной среды.  </a:t>
            </a:r>
          </a:p>
        </p:txBody>
      </p:sp>
    </p:spTree>
    <p:extLst>
      <p:ext uri="{BB962C8B-B14F-4D97-AF65-F5344CB8AC3E}">
        <p14:creationId xmlns:p14="http://schemas.microsoft.com/office/powerpoint/2010/main" val="2596490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rPr>
              <a:t>1.5.Функции </a:t>
            </a:r>
            <a:r>
              <a:rPr lang="ru-RU" b="1" dirty="0">
                <a:solidFill>
                  <a:schemeClr val="tx1"/>
                </a:solidFill>
              </a:rPr>
              <a:t>экономической </a:t>
            </a:r>
            <a:r>
              <a:rPr lang="ru-RU" b="1" dirty="0" smtClean="0">
                <a:solidFill>
                  <a:schemeClr val="tx1"/>
                </a:solidFill>
              </a:rPr>
              <a:t>оценки природных ресурсов </a:t>
            </a:r>
            <a:endParaRPr lang="ru-RU" b="1" dirty="0">
              <a:solidFill>
                <a:schemeClr val="tx1"/>
              </a:solidFill>
            </a:endParaRPr>
          </a:p>
        </p:txBody>
      </p:sp>
      <p:sp>
        <p:nvSpPr>
          <p:cNvPr id="3" name="Объект 2"/>
          <p:cNvSpPr>
            <a:spLocks noGrp="1"/>
          </p:cNvSpPr>
          <p:nvPr>
            <p:ph sz="quarter" idx="1"/>
          </p:nvPr>
        </p:nvSpPr>
        <p:spPr>
          <a:xfrm>
            <a:off x="457200" y="1600200"/>
            <a:ext cx="8218488" cy="4873625"/>
          </a:xfrm>
        </p:spPr>
        <p:txBody>
          <a:bodyPr>
            <a:normAutofit/>
          </a:bodyPr>
          <a:lstStyle/>
          <a:p>
            <a:pPr marL="0" indent="0" eaLnBrk="1" fontAlgn="auto" hangingPunct="1">
              <a:spcAft>
                <a:spcPts val="0"/>
              </a:spcAft>
              <a:buFont typeface="Wingdings"/>
              <a:buNone/>
              <a:defRPr/>
            </a:pPr>
            <a:r>
              <a:rPr lang="ru-RU" dirty="0" smtClean="0"/>
              <a:t>  </a:t>
            </a:r>
            <a:r>
              <a:rPr lang="ru-RU" sz="2600" b="1" dirty="0" smtClean="0">
                <a:solidFill>
                  <a:schemeClr val="accent1">
                    <a:lumMod val="50000"/>
                  </a:schemeClr>
                </a:solidFill>
                <a:latin typeface="Times New Roman" pitchFamily="18" charset="0"/>
                <a:cs typeface="Times New Roman" pitchFamily="18" charset="0"/>
              </a:rPr>
              <a:t>1 ) </a:t>
            </a:r>
            <a:r>
              <a:rPr lang="ru-RU" sz="2600" b="1" i="1" dirty="0" smtClean="0">
                <a:solidFill>
                  <a:schemeClr val="accent1">
                    <a:lumMod val="50000"/>
                  </a:schemeClr>
                </a:solidFill>
                <a:latin typeface="Times New Roman" pitchFamily="18" charset="0"/>
                <a:cs typeface="Times New Roman" pitchFamily="18" charset="0"/>
              </a:rPr>
              <a:t>учетная</a:t>
            </a:r>
            <a:r>
              <a:rPr lang="ru-RU" sz="2600" b="1" i="1" dirty="0">
                <a:latin typeface="Times New Roman" pitchFamily="18" charset="0"/>
                <a:cs typeface="Times New Roman" pitchFamily="18" charset="0"/>
              </a:rPr>
              <a:t> </a:t>
            </a:r>
            <a:r>
              <a:rPr lang="ru-RU" sz="2600" b="1" i="1" dirty="0" smtClean="0">
                <a:latin typeface="Times New Roman" pitchFamily="18" charset="0"/>
                <a:cs typeface="Times New Roman" pitchFamily="18" charset="0"/>
              </a:rPr>
              <a:t> - </a:t>
            </a:r>
            <a:r>
              <a:rPr lang="ru-RU" sz="2600" b="1" dirty="0" smtClean="0">
                <a:latin typeface="Times New Roman" pitchFamily="18" charset="0"/>
                <a:cs typeface="Times New Roman" pitchFamily="18" charset="0"/>
              </a:rPr>
              <a:t>учет </a:t>
            </a:r>
            <a:r>
              <a:rPr lang="ru-RU" sz="2600" b="1" dirty="0">
                <a:latin typeface="Times New Roman" pitchFamily="18" charset="0"/>
                <a:cs typeface="Times New Roman" pitchFamily="18" charset="0"/>
              </a:rPr>
              <a:t>стоимости ресурсов в составе национального богатства; </a:t>
            </a:r>
            <a:r>
              <a:rPr lang="ru-RU" sz="2600" b="1" dirty="0" smtClean="0">
                <a:latin typeface="Times New Roman" pitchFamily="18" charset="0"/>
                <a:cs typeface="Times New Roman" pitchFamily="18" charset="0"/>
              </a:rPr>
              <a:t> </a:t>
            </a:r>
          </a:p>
          <a:p>
            <a:pPr marL="0" indent="0" eaLnBrk="1" fontAlgn="auto" hangingPunct="1">
              <a:spcAft>
                <a:spcPts val="0"/>
              </a:spcAft>
              <a:buFont typeface="Wingdings"/>
              <a:buNone/>
              <a:defRPr/>
            </a:pPr>
            <a:r>
              <a:rPr lang="ru-RU" sz="2600" b="1" dirty="0">
                <a:latin typeface="Times New Roman" pitchFamily="18" charset="0"/>
                <a:cs typeface="Times New Roman" pitchFamily="18" charset="0"/>
              </a:rPr>
              <a:t> </a:t>
            </a:r>
            <a:r>
              <a:rPr lang="ru-RU" sz="2600" b="1" dirty="0" smtClean="0">
                <a:latin typeface="Times New Roman" pitchFamily="18" charset="0"/>
                <a:cs typeface="Times New Roman" pitchFamily="18" charset="0"/>
              </a:rPr>
              <a:t>2</a:t>
            </a:r>
            <a:r>
              <a:rPr lang="ru-RU" sz="2600" b="1" dirty="0">
                <a:latin typeface="Times New Roman" pitchFamily="18" charset="0"/>
                <a:cs typeface="Times New Roman" pitchFamily="18" charset="0"/>
              </a:rPr>
              <a:t>) </a:t>
            </a:r>
            <a:r>
              <a:rPr lang="ru-RU" sz="2600" b="1" i="1" dirty="0">
                <a:solidFill>
                  <a:schemeClr val="accent1">
                    <a:lumMod val="50000"/>
                  </a:schemeClr>
                </a:solidFill>
                <a:latin typeface="Times New Roman" pitchFamily="18" charset="0"/>
                <a:cs typeface="Times New Roman" pitchFamily="18" charset="0"/>
              </a:rPr>
              <a:t>стимулирующая</a:t>
            </a:r>
            <a:r>
              <a:rPr lang="ru-RU" sz="2600" b="1" dirty="0">
                <a:latin typeface="Times New Roman" pitchFamily="18" charset="0"/>
                <a:cs typeface="Times New Roman" pitchFamily="18" charset="0"/>
              </a:rPr>
              <a:t> </a:t>
            </a:r>
            <a:r>
              <a:rPr lang="ru-RU" sz="2600" b="1" dirty="0" smtClean="0">
                <a:latin typeface="Times New Roman" pitchFamily="18" charset="0"/>
                <a:cs typeface="Times New Roman" pitchFamily="18" charset="0"/>
              </a:rPr>
              <a:t> </a:t>
            </a:r>
            <a:r>
              <a:rPr lang="ru-RU" sz="2600" b="1" dirty="0">
                <a:latin typeface="Times New Roman" pitchFamily="18" charset="0"/>
                <a:cs typeface="Times New Roman" pitchFamily="18" charset="0"/>
              </a:rPr>
              <a:t>– </a:t>
            </a:r>
            <a:r>
              <a:rPr lang="ru-RU" sz="2600" b="1" dirty="0" smtClean="0">
                <a:latin typeface="Times New Roman" pitchFamily="18" charset="0"/>
                <a:cs typeface="Times New Roman" pitchFamily="18" charset="0"/>
              </a:rPr>
              <a:t>создание </a:t>
            </a:r>
            <a:r>
              <a:rPr lang="ru-RU" sz="2600" b="1" dirty="0">
                <a:latin typeface="Times New Roman" pitchFamily="18" charset="0"/>
                <a:cs typeface="Times New Roman" pitchFamily="18" charset="0"/>
              </a:rPr>
              <a:t>экономической заинтересованности субъектов хозяйствования в </a:t>
            </a:r>
            <a:endParaRPr lang="ru-RU" sz="2600" b="1" dirty="0" smtClean="0">
              <a:latin typeface="Times New Roman" pitchFamily="18" charset="0"/>
              <a:cs typeface="Times New Roman" pitchFamily="18" charset="0"/>
            </a:endParaRPr>
          </a:p>
          <a:p>
            <a:pPr marL="0" indent="0" eaLnBrk="1" fontAlgn="auto" hangingPunct="1">
              <a:spcAft>
                <a:spcPts val="0"/>
              </a:spcAft>
              <a:buFont typeface="Wingdings"/>
              <a:buNone/>
              <a:defRPr/>
            </a:pPr>
            <a:r>
              <a:rPr lang="ru-RU" sz="2600" b="1" dirty="0" smtClean="0">
                <a:latin typeface="Times New Roman" pitchFamily="18" charset="0"/>
                <a:cs typeface="Times New Roman" pitchFamily="18" charset="0"/>
              </a:rPr>
              <a:t>рациональном </a:t>
            </a:r>
            <a:r>
              <a:rPr lang="ru-RU" sz="2600" b="1" dirty="0">
                <a:latin typeface="Times New Roman" pitchFamily="18" charset="0"/>
                <a:cs typeface="Times New Roman" pitchFamily="18" charset="0"/>
              </a:rPr>
              <a:t>использовании </a:t>
            </a:r>
            <a:r>
              <a:rPr lang="ru-RU" sz="2600" b="1" dirty="0" smtClean="0">
                <a:latin typeface="Times New Roman" pitchFamily="18" charset="0"/>
                <a:cs typeface="Times New Roman" pitchFamily="18" charset="0"/>
              </a:rPr>
              <a:t>ресурсов.</a:t>
            </a:r>
            <a:endParaRPr lang="ru-RU" sz="2600" b="1" dirty="0">
              <a:latin typeface="Times New Roman" pitchFamily="18" charset="0"/>
              <a:cs typeface="Times New Roman" pitchFamily="18" charset="0"/>
            </a:endParaRPr>
          </a:p>
          <a:p>
            <a:pPr marL="0" indent="0" eaLnBrk="1" fontAlgn="auto" hangingPunct="1">
              <a:spcAft>
                <a:spcPts val="0"/>
              </a:spcAft>
              <a:buFont typeface="Wingdings"/>
              <a:buNone/>
              <a:defRPr/>
            </a:pPr>
            <a:r>
              <a:rPr lang="ru-RU" sz="2600" b="1" dirty="0" smtClean="0">
                <a:latin typeface="Times New Roman" pitchFamily="18" charset="0"/>
                <a:cs typeface="Times New Roman" pitchFamily="18" charset="0"/>
              </a:rPr>
              <a:t>    3) </a:t>
            </a:r>
            <a:r>
              <a:rPr lang="ru-RU" sz="2600" b="1" i="1" dirty="0" smtClean="0">
                <a:solidFill>
                  <a:srgbClr val="C00000"/>
                </a:solidFill>
                <a:latin typeface="Times New Roman" pitchFamily="18" charset="0"/>
                <a:cs typeface="Times New Roman" pitchFamily="18" charset="0"/>
              </a:rPr>
              <a:t>компенсирующая – </a:t>
            </a:r>
            <a:r>
              <a:rPr lang="ru-RU" sz="2600" b="1" dirty="0" smtClean="0">
                <a:latin typeface="Times New Roman" pitchFamily="18" charset="0"/>
                <a:cs typeface="Times New Roman" pitchFamily="18" charset="0"/>
              </a:rPr>
              <a:t>определение величины  экономического ущерба наносимого  ОС и обществу  </a:t>
            </a:r>
            <a:r>
              <a:rPr lang="ru-RU" sz="2600" b="1" dirty="0">
                <a:latin typeface="Times New Roman" pitchFamily="18" charset="0"/>
                <a:cs typeface="Times New Roman" pitchFamily="18" charset="0"/>
              </a:rPr>
              <a:t>при изъятии из хозяйственного оборота природных </a:t>
            </a:r>
            <a:r>
              <a:rPr lang="ru-RU" sz="2600" b="1" dirty="0" smtClean="0">
                <a:latin typeface="Times New Roman" pitchFamily="18" charset="0"/>
                <a:cs typeface="Times New Roman" pitchFamily="18" charset="0"/>
              </a:rPr>
              <a:t>богатств или изменения их качества ( загрязнения окружающей среды. </a:t>
            </a:r>
            <a:endParaRPr lang="ru-RU" sz="2600" b="1" dirty="0">
              <a:latin typeface="Times New Roman" pitchFamily="18" charset="0"/>
              <a:cs typeface="Times New Roman" pitchFamily="18" charset="0"/>
            </a:endParaRPr>
          </a:p>
          <a:p>
            <a:pPr marL="274320" indent="-274320" eaLnBrk="1" fontAlgn="auto" hangingPunct="1">
              <a:spcAft>
                <a:spcPts val="0"/>
              </a:spcAft>
              <a:buFont typeface="Wingdings"/>
              <a:buChar char=""/>
              <a:defRPr/>
            </a:pP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441907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solidFill>
                  <a:schemeClr val="tx1"/>
                </a:solidFill>
                <a:latin typeface="Times New Roman" pitchFamily="18" charset="0"/>
                <a:cs typeface="Times New Roman" pitchFamily="18" charset="0"/>
              </a:rPr>
              <a:t>2.3. определение цены природного ресурса </a:t>
            </a:r>
            <a:endParaRPr lang="ru-RU" b="1" dirty="0">
              <a:solidFill>
                <a:schemeClr val="tx1"/>
              </a:solidFill>
              <a:latin typeface="Times New Roman" pitchFamily="18" charset="0"/>
              <a:cs typeface="Times New Roman" pitchFamily="18" charset="0"/>
            </a:endParaRPr>
          </a:p>
        </p:txBody>
      </p:sp>
      <p:pic>
        <p:nvPicPr>
          <p:cNvPr id="29698" name="Picture 2"/>
          <p:cNvPicPr>
            <a:picLocks noGrp="1" noChangeAspect="1" noChangeArrowheads="1"/>
          </p:cNvPicPr>
          <p:nvPr>
            <p:ph sz="quarter" idx="1"/>
          </p:nvPr>
        </p:nvPicPr>
        <p:blipFill>
          <a:blip r:embed="rId2"/>
          <a:srcRect/>
          <a:stretch>
            <a:fillRect/>
          </a:stretch>
        </p:blipFill>
        <p:spPr>
          <a:xfrm>
            <a:off x="323850" y="1412875"/>
            <a:ext cx="7632700" cy="4752975"/>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Override1.xml><?xml version="1.0" encoding="utf-8"?>
<a:themeOverride xmlns:a="http://schemas.openxmlformats.org/drawingml/2006/main">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emplate>Oriel</Template>
  <TotalTime>813</TotalTime>
  <Words>2033</Words>
  <Application>Microsoft Office PowerPoint</Application>
  <PresentationFormat>Экран (4:3)</PresentationFormat>
  <Paragraphs>133</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Эркер</vt:lpstr>
      <vt:lpstr>Лекция  7. Экономическая оценка природных ресурсов. Эффективность природопользования </vt:lpstr>
      <vt:lpstr>1. Учет и оценка стоимости  природных ресурсов. Функции и задачи экономической оценки природных ресурсов</vt:lpstr>
      <vt:lpstr>1.1. Учет и показатели учета природных ресурсов . </vt:lpstr>
      <vt:lpstr>1.1.Цель и объект экономической оценки</vt:lpstr>
      <vt:lpstr>1.2.Экономическая оценка природных ресурсов</vt:lpstr>
      <vt:lpstr>1.3. СФЕРА ПРИМЕНЕНИЯ ЭКОНОМИЧЕСКИХ ОЦЕНОК ПРИРОДНЫХ РЕСУРСОВ</vt:lpstr>
      <vt:lpstr>1.4. реальные цены природных ресурсов как эффективные рычаги  рыночной экономике</vt:lpstr>
      <vt:lpstr>1.5.Функции экономической оценки природных ресурсов </vt:lpstr>
      <vt:lpstr>2.3. определение цены природного ресурса </vt:lpstr>
      <vt:lpstr>2.4 Возможная цена природного ресурса</vt:lpstr>
      <vt:lpstr>2.Методы оценки стоимости  природных ресурсов (рыночная, затратная, рентная). </vt:lpstr>
      <vt:lpstr>2.1.Рыночная цена природного ресурса</vt:lpstr>
      <vt:lpstr>2.2.Рыночная стоимость природного ресурса</vt:lpstr>
      <vt:lpstr>2.3. Затратная цена природного ресурса </vt:lpstr>
      <vt:lpstr>2.4. ПРИМЕНЕНИЕ ЗАТРАТНОГО МЕТОДА ОЦЕНКИ ЦЕНЫ ПРИРОДНЫХ РЕСУРСОВ</vt:lpstr>
      <vt:lpstr>2.5. Оценка стоимости земли </vt:lpstr>
      <vt:lpstr>2.6. недостатки затратного метода оценки</vt:lpstr>
      <vt:lpstr>2.7. Рентная оценка цены природного ресурса </vt:lpstr>
      <vt:lpstr>2.8. Расчет рентной  стоимости ресурса </vt:lpstr>
      <vt:lpstr>2.9.  МЕТОД РЕНТНОЙ ОЦЕНКИ РЕСУРСОВ  ПО ЗАМЫКАЮЩИМ ЗАТРАТАМ</vt:lpstr>
      <vt:lpstr>2.10. РЕНТНАЯ ОЦЕНКА   ЗЕМЕЛЬНЫХ РЕСУРСОВ, ПОЛЕЗНЫХ ИСКОПАЕМЫХ. </vt:lpstr>
      <vt:lpstr>2.11.Варианты оценки земельных участков</vt:lpstr>
      <vt:lpstr>     3. Методы оценки стоимости  экологических ресурсов ( метод альтернативной стоимости, экономическая оценка экологических ресурсов).</vt:lpstr>
      <vt:lpstr>3.1. Особенности потребления экологического ресурса</vt:lpstr>
      <vt:lpstr>3.2. Альтернативная стоимость экологического  ресурса</vt:lpstr>
      <vt:lpstr>3.3. Проект строительства ГЭС в каньоне Хелл</vt:lpstr>
      <vt:lpstr>3.4.Концепция общей экономической ценности (стоимости) (ОЭЦ) ПР</vt:lpstr>
      <vt:lpstr>3.5. ВЕЛИЧИНА ОБЩЕЙ ЭКОНОМИЧЕСКОЙ СТОИМОСТИ(ОЭЦ) ЭКОЛОГИЧЕСКИХ РЕСУРСОВ</vt:lpstr>
      <vt:lpstr>3.6.Общая экономическая стоимость лесных ресурсов</vt:lpstr>
    </vt:vector>
  </TitlesOfParts>
  <Company>Krokoz™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Лекция  6. Экономическая оценка природных ресурсов. Эффективность природопользования</dc:title>
  <dc:creator>User</dc:creator>
  <cp:lastModifiedBy>User</cp:lastModifiedBy>
  <cp:revision>52</cp:revision>
  <dcterms:created xsi:type="dcterms:W3CDTF">2018-08-25T03:29:46Z</dcterms:created>
  <dcterms:modified xsi:type="dcterms:W3CDTF">2019-03-26T06:46:58Z</dcterms:modified>
</cp:coreProperties>
</file>